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notesMasterIdLst>
    <p:notesMasterId r:id="rId22"/>
  </p:notesMasterIdLst>
  <p:handoutMasterIdLst>
    <p:handoutMasterId r:id="rId23"/>
  </p:handoutMasterIdLst>
  <p:sldIdLst>
    <p:sldId id="710" r:id="rId2"/>
    <p:sldId id="271" r:id="rId3"/>
    <p:sldId id="258" r:id="rId4"/>
    <p:sldId id="273" r:id="rId5"/>
    <p:sldId id="728" r:id="rId6"/>
    <p:sldId id="274" r:id="rId7"/>
    <p:sldId id="260" r:id="rId8"/>
    <p:sldId id="284" r:id="rId9"/>
    <p:sldId id="261" r:id="rId10"/>
    <p:sldId id="700" r:id="rId11"/>
    <p:sldId id="259" r:id="rId12"/>
    <p:sldId id="283" r:id="rId13"/>
    <p:sldId id="739" r:id="rId14"/>
    <p:sldId id="262" r:id="rId15"/>
    <p:sldId id="275" r:id="rId16"/>
    <p:sldId id="740" r:id="rId17"/>
    <p:sldId id="268" r:id="rId18"/>
    <p:sldId id="278" r:id="rId19"/>
    <p:sldId id="735" r:id="rId20"/>
    <p:sldId id="718" r:id="rId21"/>
  </p:sldIdLst>
  <p:sldSz cx="12193588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5C22544A-7EE6-4342-B048-85BDC9FD1C3A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6" autoAdjust="0"/>
    <p:restoredTop sz="92714" autoAdjust="0"/>
  </p:normalViewPr>
  <p:slideViewPr>
    <p:cSldViewPr snapToGrid="0" snapToObjects="1" showGuides="1">
      <p:cViewPr varScale="1">
        <p:scale>
          <a:sx n="67" d="100"/>
          <a:sy n="67" d="100"/>
        </p:scale>
        <p:origin x="88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4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466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hamburgde-my.sharepoint.com/personal/rebecca_endtricht_uni-hamburg_de/Documents/Susanne%20Karstedt/Projekt%20TransCorp/Daten%202022/2.%20Development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hamburgde-my.sharepoint.com/personal/rebecca_endtricht_uni-hamburg_de/Documents/Susanne%20Karstedt/Projekt%20TransCorp/Daten%202022/2.%20Development%20over%20ti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hamburgde-my.sharepoint.com/personal/rebecca_endtricht_uni-hamburg_de/Documents/Susanne%20Karstedt/Projekt%20TransCorp/Daten%202022/2.%20Development%20over%20ti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hamburgde-my.sharepoint.com/personal/rebecca_endtricht_uni-hamburg_de/Documents/Susanne%20Karstedt/Projekt%20TransCorp/Daten%202022/2.%20Development%20over%20tim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ihamburgde-my.sharepoint.com/personal/rebecca_endtricht_uni-hamburg_de/Documents/Susanne%20Karstedt/Projekt%20TransCorp/Daten%202022/2.%20Development%20over%20tim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hamburgde-my.sharepoint.com/personal/rebecca_endtricht_uni-hamburg_de/Documents/Susanne%20Karstedt/Projekt%20TransCorp/Daten%202022/2.%20Development%20over%20tim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'2a. Overall'!$B$2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'2a. Overall'!$A$3:$A$11</c:f>
              <c:strCache>
                <c:ptCount val="9"/>
                <c:pt idx="0">
                  <c:v>1930s</c:v>
                </c:pt>
                <c:pt idx="1">
                  <c:v>1940s</c:v>
                </c:pt>
                <c:pt idx="2">
                  <c:v>1950s</c:v>
                </c:pt>
                <c:pt idx="3">
                  <c:v>1960s</c:v>
                </c:pt>
                <c:pt idx="4">
                  <c:v>1970s</c:v>
                </c:pt>
                <c:pt idx="5">
                  <c:v>1980s</c:v>
                </c:pt>
                <c:pt idx="6">
                  <c:v>1990s</c:v>
                </c:pt>
                <c:pt idx="7">
                  <c:v>2000s</c:v>
                </c:pt>
                <c:pt idx="8">
                  <c:v>2010s</c:v>
                </c:pt>
              </c:strCache>
            </c:strRef>
          </c:cat>
          <c:val>
            <c:numRef>
              <c:f>'2a. Overall'!$B$3:$B$11</c:f>
              <c:numCache>
                <c:formatCode>General</c:formatCode>
                <c:ptCount val="9"/>
                <c:pt idx="0">
                  <c:v>13</c:v>
                </c:pt>
                <c:pt idx="1">
                  <c:v>10</c:v>
                </c:pt>
                <c:pt idx="2">
                  <c:v>3</c:v>
                </c:pt>
                <c:pt idx="3">
                  <c:v>8</c:v>
                </c:pt>
                <c:pt idx="4">
                  <c:v>25</c:v>
                </c:pt>
                <c:pt idx="5">
                  <c:v>3</c:v>
                </c:pt>
                <c:pt idx="6">
                  <c:v>29</c:v>
                </c:pt>
                <c:pt idx="7">
                  <c:v>31</c:v>
                </c:pt>
                <c:pt idx="8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75-4429-9912-6D610F1DA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5806640"/>
        <c:axId val="1965807888"/>
      </c:lineChart>
      <c:catAx>
        <c:axId val="196580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65807888"/>
        <c:crosses val="autoZero"/>
        <c:auto val="1"/>
        <c:lblAlgn val="ctr"/>
        <c:lblOffset val="100"/>
        <c:noMultiLvlLbl val="0"/>
      </c:catAx>
      <c:valAx>
        <c:axId val="196580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new cases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34314376448800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6580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'2c. Industries'!$A$3:$E$3</c:f>
              <c:strCache>
                <c:ptCount val="5"/>
                <c:pt idx="0">
                  <c:v>Extractive</c:v>
                </c:pt>
                <c:pt idx="1">
                  <c:v>Manufacturing</c:v>
                </c:pt>
                <c:pt idx="2">
                  <c:v>Conflict-related</c:v>
                </c:pt>
                <c:pt idx="3">
                  <c:v>Retail</c:v>
                </c:pt>
                <c:pt idx="4">
                  <c:v>Other &amp; multiple</c:v>
                </c:pt>
              </c:strCache>
            </c:strRef>
          </c:cat>
          <c:val>
            <c:numRef>
              <c:f>'2c. Industries'!$A$4:$E$4</c:f>
              <c:numCache>
                <c:formatCode>General</c:formatCode>
                <c:ptCount val="5"/>
                <c:pt idx="0">
                  <c:v>52</c:v>
                </c:pt>
                <c:pt idx="1">
                  <c:v>39</c:v>
                </c:pt>
                <c:pt idx="2">
                  <c:v>41</c:v>
                </c:pt>
                <c:pt idx="3">
                  <c:v>11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E-4420-815B-B38FC0289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595584"/>
        <c:axId val="2050594752"/>
      </c:barChart>
      <c:catAx>
        <c:axId val="20505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50594752"/>
        <c:crosses val="autoZero"/>
        <c:auto val="1"/>
        <c:lblAlgn val="ctr"/>
        <c:lblOffset val="100"/>
        <c:noMultiLvlLbl val="0"/>
      </c:catAx>
      <c:valAx>
        <c:axId val="205059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505955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'2e. Partners'!$A$3:$D$3</c:f>
              <c:strCache>
                <c:ptCount val="4"/>
                <c:pt idx="0">
                  <c:v>State</c:v>
                </c:pt>
                <c:pt idx="1">
                  <c:v>Non-state</c:v>
                </c:pt>
                <c:pt idx="2">
                  <c:v>Business</c:v>
                </c:pt>
                <c:pt idx="3">
                  <c:v>State &amp; Business</c:v>
                </c:pt>
              </c:strCache>
            </c:strRef>
          </c:cat>
          <c:val>
            <c:numRef>
              <c:f>'2e. Partners'!$A$4:$D$4</c:f>
              <c:numCache>
                <c:formatCode>General</c:formatCode>
                <c:ptCount val="4"/>
                <c:pt idx="0">
                  <c:v>112</c:v>
                </c:pt>
                <c:pt idx="1">
                  <c:v>19</c:v>
                </c:pt>
                <c:pt idx="2">
                  <c:v>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D-4DB6-938F-E606B5895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592256"/>
        <c:axId val="2050590176"/>
      </c:barChart>
      <c:catAx>
        <c:axId val="20505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50590176"/>
        <c:crosses val="autoZero"/>
        <c:auto val="1"/>
        <c:lblAlgn val="ctr"/>
        <c:lblOffset val="100"/>
        <c:noMultiLvlLbl val="0"/>
      </c:catAx>
      <c:valAx>
        <c:axId val="205059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505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'3.5 industry_partners'!$B$1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'3.5 industry_partners'!$A$2:$A$6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'3.5 industry_partners'!$B$2:$B$6</c:f>
              <c:numCache>
                <c:formatCode>0</c:formatCode>
                <c:ptCount val="5"/>
                <c:pt idx="0">
                  <c:v>59.6</c:v>
                </c:pt>
                <c:pt idx="1">
                  <c:v>89.7</c:v>
                </c:pt>
                <c:pt idx="2">
                  <c:v>68.3</c:v>
                </c:pt>
                <c:pt idx="3">
                  <c:v>54.6</c:v>
                </c:pt>
                <c:pt idx="4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C-4C0B-B875-A3F1EE5F07E5}"/>
            </c:ext>
          </c:extLst>
        </c:ser>
        <c:ser>
          <c:idx val="1"/>
          <c:order val="1"/>
          <c:tx>
            <c:strRef>
              <c:f>'3.5 industry_partners'!$C$1</c:f>
              <c:strCache>
                <c:ptCount val="1"/>
                <c:pt idx="0">
                  <c:v>Non-state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'3.5 industry_partners'!$A$2:$A$6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'3.5 industry_partners'!$C$2:$C$6</c:f>
              <c:numCache>
                <c:formatCode>0</c:formatCode>
                <c:ptCount val="5"/>
                <c:pt idx="0">
                  <c:v>25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9.1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C-4C0B-B875-A3F1EE5F07E5}"/>
            </c:ext>
          </c:extLst>
        </c:ser>
        <c:ser>
          <c:idx val="2"/>
          <c:order val="2"/>
          <c:tx>
            <c:strRef>
              <c:f>'3.5 industry_partners'!$D$1</c:f>
              <c:strCache>
                <c:ptCount val="1"/>
                <c:pt idx="0">
                  <c:v>Business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'3.5 industry_partners'!$A$2:$A$6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'3.5 industry_partners'!$D$2:$D$6</c:f>
              <c:numCache>
                <c:formatCode>0</c:formatCode>
                <c:ptCount val="5"/>
                <c:pt idx="1">
                  <c:v>2.6</c:v>
                </c:pt>
                <c:pt idx="2">
                  <c:v>7.3</c:v>
                </c:pt>
                <c:pt idx="3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FC-4C0B-B875-A3F1EE5F07E5}"/>
            </c:ext>
          </c:extLst>
        </c:ser>
        <c:ser>
          <c:idx val="3"/>
          <c:order val="3"/>
          <c:tx>
            <c:strRef>
              <c:f>'3.5 industry_partners'!$E$1</c:f>
              <c:strCache>
                <c:ptCount val="1"/>
                <c:pt idx="0">
                  <c:v>State &amp; Business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FC-4C0B-B875-A3F1EE5F0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'3.5 industry_partners'!$A$2:$A$6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'3.5 industry_partners'!$E$2:$E$6</c:f>
              <c:numCache>
                <c:formatCode>0</c:formatCode>
                <c:ptCount val="5"/>
                <c:pt idx="0">
                  <c:v>15.4</c:v>
                </c:pt>
                <c:pt idx="1">
                  <c:v>2.6</c:v>
                </c:pt>
                <c:pt idx="2">
                  <c:v>19.5</c:v>
                </c:pt>
                <c:pt idx="3">
                  <c:v>0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FC-4C0B-B875-A3F1EE5F0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219839"/>
        <c:axId val="282222751"/>
      </c:barChart>
      <c:catAx>
        <c:axId val="28221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82222751"/>
        <c:crosses val="autoZero"/>
        <c:auto val="1"/>
        <c:lblAlgn val="ctr"/>
        <c:lblOffset val="100"/>
        <c:noMultiLvlLbl val="0"/>
      </c:catAx>
      <c:valAx>
        <c:axId val="28222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/>
                  <a:t>Type of </a:t>
                </a:r>
                <a:r>
                  <a:rPr lang="de-DE" sz="1400" err="1"/>
                  <a:t>partners</a:t>
                </a:r>
                <a:r>
                  <a:rPr lang="de-DE" sz="1400"/>
                  <a:t> (% of </a:t>
                </a:r>
                <a:r>
                  <a:rPr lang="de-DE" sz="1400" err="1"/>
                  <a:t>cases</a:t>
                </a:r>
                <a:r>
                  <a:rPr lang="de-DE" sz="140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8221983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58371339793319"/>
          <c:y val="1.6334634858679826E-2"/>
          <c:w val="0.88141628660206683"/>
          <c:h val="0.79759571409904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'3.4 Industry_Invol'!$B$1</c:f>
              <c:strCache>
                <c:ptCount val="1"/>
                <c:pt idx="0">
                  <c:v>Logistical support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'3.4 Industry_Invol'!$A$2:$A$6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'3.4 Industry_Invol'!$B$2:$B$6</c:f>
              <c:numCache>
                <c:formatCode>0.0</c:formatCode>
                <c:ptCount val="5"/>
                <c:pt idx="0">
                  <c:v>36.5</c:v>
                </c:pt>
                <c:pt idx="1">
                  <c:v>41</c:v>
                </c:pt>
                <c:pt idx="2">
                  <c:v>17.100000000000001</c:v>
                </c:pt>
                <c:pt idx="3">
                  <c:v>9.1</c:v>
                </c:pt>
                <c:pt idx="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2-4B40-8C8D-A95AD1218487}"/>
            </c:ext>
          </c:extLst>
        </c:ser>
        <c:ser>
          <c:idx val="1"/>
          <c:order val="1"/>
          <c:tx>
            <c:strRef>
              <c:f>'3.4 Industry_Invol'!$C$1</c:f>
              <c:strCache>
                <c:ptCount val="1"/>
                <c:pt idx="0">
                  <c:v>Supply of goods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'3.4 Industry_Invol'!$A$2:$A$6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'3.4 Industry_Invol'!$C$2:$C$6</c:f>
              <c:numCache>
                <c:formatCode>0.0</c:formatCode>
                <c:ptCount val="5"/>
                <c:pt idx="0">
                  <c:v>15.4</c:v>
                </c:pt>
                <c:pt idx="1">
                  <c:v>51.3</c:v>
                </c:pt>
                <c:pt idx="2">
                  <c:v>46.3</c:v>
                </c:pt>
                <c:pt idx="3">
                  <c:v>9.1</c:v>
                </c:pt>
                <c:pt idx="4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2-4B40-8C8D-A95AD1218487}"/>
            </c:ext>
          </c:extLst>
        </c:ser>
        <c:ser>
          <c:idx val="2"/>
          <c:order val="2"/>
          <c:tx>
            <c:strRef>
              <c:f>'3.4 Industry_Invol'!$D$1</c:f>
              <c:strCache>
                <c:ptCount val="1"/>
                <c:pt idx="0">
                  <c:v>Funding/Finance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'3.4 Industry_Invol'!$A$2:$A$6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'3.4 Industry_Invol'!$D$2:$D$6</c:f>
              <c:numCache>
                <c:formatCode>0.0</c:formatCode>
                <c:ptCount val="5"/>
                <c:pt idx="0">
                  <c:v>46.2</c:v>
                </c:pt>
                <c:pt idx="1">
                  <c:v>2.6</c:v>
                </c:pt>
                <c:pt idx="2">
                  <c:v>36.6</c:v>
                </c:pt>
                <c:pt idx="3">
                  <c:v>27.3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2-4B40-8C8D-A95AD1218487}"/>
            </c:ext>
          </c:extLst>
        </c:ser>
        <c:ser>
          <c:idx val="3"/>
          <c:order val="3"/>
          <c:tx>
            <c:strRef>
              <c:f>'3.4 Industry_Invol'!$E$1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'3.4 Industry_Invol'!$A$2:$A$6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'3.4 Industry_Invol'!$E$2:$E$6</c:f>
              <c:numCache>
                <c:formatCode>0.0</c:formatCode>
                <c:ptCount val="5"/>
                <c:pt idx="0">
                  <c:v>1.9</c:v>
                </c:pt>
                <c:pt idx="1">
                  <c:v>5.0999999999999996</c:v>
                </c:pt>
                <c:pt idx="3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2-4B40-8C8D-A95AD1218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384271"/>
        <c:axId val="875383023"/>
      </c:barChart>
      <c:catAx>
        <c:axId val="87538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5383023"/>
        <c:crosses val="autoZero"/>
        <c:auto val="1"/>
        <c:lblAlgn val="ctr"/>
        <c:lblOffset val="100"/>
        <c:noMultiLvlLbl val="0"/>
      </c:catAx>
      <c:valAx>
        <c:axId val="87538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 of involvement (% of cases)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538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'2f. Gains'!$A$3:$D$3</c:f>
              <c:strCache>
                <c:ptCount val="4"/>
                <c:pt idx="0">
                  <c:v>Operational</c:v>
                </c:pt>
                <c:pt idx="1">
                  <c:v>Competitive position</c:v>
                </c:pt>
                <c:pt idx="2">
                  <c:v>Repression</c:v>
                </c:pt>
                <c:pt idx="3">
                  <c:v>Gains unclear</c:v>
                </c:pt>
              </c:strCache>
            </c:strRef>
          </c:cat>
          <c:val>
            <c:numRef>
              <c:f>'2f. Gains'!$A$4:$D$4</c:f>
              <c:numCache>
                <c:formatCode>General</c:formatCode>
                <c:ptCount val="4"/>
                <c:pt idx="0">
                  <c:v>38</c:v>
                </c:pt>
                <c:pt idx="1">
                  <c:v>74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6-401C-8A59-40744723B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427712"/>
        <c:axId val="2031432704"/>
      </c:barChart>
      <c:catAx>
        <c:axId val="203142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31432704"/>
        <c:crosses val="autoZero"/>
        <c:auto val="1"/>
        <c:lblAlgn val="ctr"/>
        <c:lblOffset val="100"/>
        <c:noMultiLvlLbl val="0"/>
      </c:catAx>
      <c:valAx>
        <c:axId val="203143270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314277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'3c. Business'!$B$2</c:f>
              <c:strCache>
                <c:ptCount val="1"/>
                <c:pt idx="0">
                  <c:v>Operational gains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'3c. Business'!$A$3:$A$7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'3c. Business'!$B$3:$B$7</c:f>
              <c:numCache>
                <c:formatCode>General</c:formatCode>
                <c:ptCount val="5"/>
                <c:pt idx="0">
                  <c:v>51.9</c:v>
                </c:pt>
                <c:pt idx="1">
                  <c:v>2.6</c:v>
                </c:pt>
                <c:pt idx="2">
                  <c:v>4.9000000000000004</c:v>
                </c:pt>
                <c:pt idx="3">
                  <c:v>18.2</c:v>
                </c:pt>
                <c:pt idx="4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1-448A-8A17-48E76D788796}"/>
            </c:ext>
          </c:extLst>
        </c:ser>
        <c:ser>
          <c:idx val="1"/>
          <c:order val="1"/>
          <c:tx>
            <c:strRef>
              <c:f>'3c. Business'!$C$2</c:f>
              <c:strCache>
                <c:ptCount val="1"/>
                <c:pt idx="0">
                  <c:v>Improved competitive position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'3c. Business'!$A$3:$A$7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'3c. Business'!$C$3:$C$7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51.3</c:v>
                </c:pt>
                <c:pt idx="2">
                  <c:v>73.2</c:v>
                </c:pt>
                <c:pt idx="3">
                  <c:v>18.2</c:v>
                </c:pt>
                <c:pt idx="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C1-448A-8A17-48E76D788796}"/>
            </c:ext>
          </c:extLst>
        </c:ser>
        <c:ser>
          <c:idx val="2"/>
          <c:order val="2"/>
          <c:tx>
            <c:strRef>
              <c:f>'3c. Business'!$D$2</c:f>
              <c:strCache>
                <c:ptCount val="1"/>
                <c:pt idx="0">
                  <c:v>Exploitation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'3c. Business'!$A$3:$A$7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'3c. Business'!$D$3:$D$7</c:f>
              <c:numCache>
                <c:formatCode>General</c:formatCode>
                <c:ptCount val="5"/>
                <c:pt idx="0">
                  <c:v>15.4</c:v>
                </c:pt>
                <c:pt idx="1">
                  <c:v>33.299999999999997</c:v>
                </c:pt>
                <c:pt idx="3">
                  <c:v>54.6</c:v>
                </c:pt>
                <c:pt idx="4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C1-448A-8A17-48E76D788796}"/>
            </c:ext>
          </c:extLst>
        </c:ser>
        <c:ser>
          <c:idx val="3"/>
          <c:order val="3"/>
          <c:tx>
            <c:strRef>
              <c:f>'3c. Business'!$E$2</c:f>
              <c:strCache>
                <c:ptCount val="1"/>
                <c:pt idx="0">
                  <c:v>Gains unclear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'3c. Business'!$A$3:$A$7</c:f>
              <c:strCache>
                <c:ptCount val="5"/>
                <c:pt idx="0">
                  <c:v>Extractive industries</c:v>
                </c:pt>
                <c:pt idx="1">
                  <c:v>Manufacturing industries</c:v>
                </c:pt>
                <c:pt idx="2">
                  <c:v>Conflict-related industries</c:v>
                </c:pt>
                <c:pt idx="3">
                  <c:v>Retail</c:v>
                </c:pt>
                <c:pt idx="4">
                  <c:v>Other &amp; multiple industries</c:v>
                </c:pt>
              </c:strCache>
            </c:strRef>
          </c:cat>
          <c:val>
            <c:numRef>
              <c:f>'3c. Business'!$E$3:$E$7</c:f>
              <c:numCache>
                <c:formatCode>General</c:formatCode>
                <c:ptCount val="5"/>
                <c:pt idx="1">
                  <c:v>12.8</c:v>
                </c:pt>
                <c:pt idx="2" formatCode="0.0">
                  <c:v>22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C1-448A-8A17-48E76D788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3697327"/>
        <c:axId val="903695247"/>
      </c:barChart>
      <c:catAx>
        <c:axId val="90369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03695247"/>
        <c:crosses val="autoZero"/>
        <c:auto val="1"/>
        <c:lblAlgn val="ctr"/>
        <c:lblOffset val="100"/>
        <c:noMultiLvlLbl val="0"/>
      </c:catAx>
      <c:valAx>
        <c:axId val="90369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Type</a:t>
                </a:r>
                <a:r>
                  <a:rPr lang="de-DE" baseline="0"/>
                  <a:t> of gains (% of cases)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0369732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'3c. Business'!$B$11</c:f>
              <c:strCache>
                <c:ptCount val="1"/>
                <c:pt idx="0">
                  <c:v>Operational gains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'3c. Business'!$A$12:$A$15</c:f>
              <c:strCache>
                <c:ptCount val="4"/>
                <c:pt idx="0">
                  <c:v>State</c:v>
                </c:pt>
                <c:pt idx="1">
                  <c:v>Non-state</c:v>
                </c:pt>
                <c:pt idx="2">
                  <c:v>Business</c:v>
                </c:pt>
                <c:pt idx="3">
                  <c:v>State &amp; Business</c:v>
                </c:pt>
              </c:strCache>
            </c:strRef>
          </c:cat>
          <c:val>
            <c:numRef>
              <c:f>'3c. Business'!$B$12:$B$15</c:f>
              <c:numCache>
                <c:formatCode>0</c:formatCode>
                <c:ptCount val="4"/>
                <c:pt idx="0">
                  <c:v>19.600000000000001</c:v>
                </c:pt>
                <c:pt idx="1">
                  <c:v>36.799999999999997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8-487D-BC76-494CE9BCD3E8}"/>
            </c:ext>
          </c:extLst>
        </c:ser>
        <c:ser>
          <c:idx val="1"/>
          <c:order val="1"/>
          <c:tx>
            <c:strRef>
              <c:f>'3c. Business'!$C$11</c:f>
              <c:strCache>
                <c:ptCount val="1"/>
                <c:pt idx="0">
                  <c:v>Improved competitive position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'3c. Business'!$A$12:$A$15</c:f>
              <c:strCache>
                <c:ptCount val="4"/>
                <c:pt idx="0">
                  <c:v>State</c:v>
                </c:pt>
                <c:pt idx="1">
                  <c:v>Non-state</c:v>
                </c:pt>
                <c:pt idx="2">
                  <c:v>Business</c:v>
                </c:pt>
                <c:pt idx="3">
                  <c:v>State &amp; Business</c:v>
                </c:pt>
              </c:strCache>
            </c:strRef>
          </c:cat>
          <c:val>
            <c:numRef>
              <c:f>'3c. Business'!$C$12:$C$15</c:f>
              <c:numCache>
                <c:formatCode>0</c:formatCode>
                <c:ptCount val="4"/>
                <c:pt idx="0">
                  <c:v>50.9</c:v>
                </c:pt>
                <c:pt idx="1">
                  <c:v>42.1</c:v>
                </c:pt>
                <c:pt idx="2">
                  <c:v>25</c:v>
                </c:pt>
                <c:pt idx="3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8-487D-BC76-494CE9BCD3E8}"/>
            </c:ext>
          </c:extLst>
        </c:ser>
        <c:ser>
          <c:idx val="2"/>
          <c:order val="2"/>
          <c:tx>
            <c:strRef>
              <c:f>'3c. Business'!$D$11</c:f>
              <c:strCache>
                <c:ptCount val="1"/>
                <c:pt idx="0">
                  <c:v>Repression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'3c. Business'!$A$12:$A$15</c:f>
              <c:strCache>
                <c:ptCount val="4"/>
                <c:pt idx="0">
                  <c:v>State</c:v>
                </c:pt>
                <c:pt idx="1">
                  <c:v>Non-state</c:v>
                </c:pt>
                <c:pt idx="2">
                  <c:v>Business</c:v>
                </c:pt>
                <c:pt idx="3">
                  <c:v>State &amp; Business</c:v>
                </c:pt>
              </c:strCache>
            </c:strRef>
          </c:cat>
          <c:val>
            <c:numRef>
              <c:f>'3c. Business'!$D$12:$D$15</c:f>
              <c:numCache>
                <c:formatCode>0</c:formatCode>
                <c:ptCount val="4"/>
                <c:pt idx="0">
                  <c:v>22.3</c:v>
                </c:pt>
                <c:pt idx="1">
                  <c:v>5.3</c:v>
                </c:pt>
                <c:pt idx="2">
                  <c:v>37.5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08-487D-BC76-494CE9BCD3E8}"/>
            </c:ext>
          </c:extLst>
        </c:ser>
        <c:ser>
          <c:idx val="3"/>
          <c:order val="3"/>
          <c:tx>
            <c:strRef>
              <c:f>'3c. Business'!$E$11</c:f>
              <c:strCache>
                <c:ptCount val="1"/>
                <c:pt idx="0">
                  <c:v>Gains unclear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'3c. Business'!$A$12:$A$15</c:f>
              <c:strCache>
                <c:ptCount val="4"/>
                <c:pt idx="0">
                  <c:v>State</c:v>
                </c:pt>
                <c:pt idx="1">
                  <c:v>Non-state</c:v>
                </c:pt>
                <c:pt idx="2">
                  <c:v>Business</c:v>
                </c:pt>
                <c:pt idx="3">
                  <c:v>State &amp; Business</c:v>
                </c:pt>
              </c:strCache>
            </c:strRef>
          </c:cat>
          <c:val>
            <c:numRef>
              <c:f>'3c. Business'!$E$12:$E$15</c:f>
              <c:numCache>
                <c:formatCode>0</c:formatCode>
                <c:ptCount val="4"/>
                <c:pt idx="0">
                  <c:v>7.1</c:v>
                </c:pt>
                <c:pt idx="1">
                  <c:v>15.8</c:v>
                </c:pt>
                <c:pt idx="2">
                  <c:v>37.5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08-487D-BC76-494CE9BC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6529087"/>
        <c:axId val="906526175"/>
      </c:barChart>
      <c:catAx>
        <c:axId val="90652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06526175"/>
        <c:crosses val="autoZero"/>
        <c:auto val="1"/>
        <c:lblAlgn val="ctr"/>
        <c:lblOffset val="100"/>
        <c:noMultiLvlLbl val="0"/>
      </c:catAx>
      <c:valAx>
        <c:axId val="90652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/>
                  <a:t>Type of gains (% of cases)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0652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FAEF-3B2E-B84E-9D41-03FAF4D9BA9D}" type="datetimeFigureOut">
              <a:rPr lang="nl-NL" smtClean="0"/>
              <a:t>18-3-2023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B5BA-55A1-AE4F-80AA-7E4A4229F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99FF-BCBA-A949-B505-2F356A9AA32F}" type="datetimeFigureOut">
              <a:rPr lang="nl-NL" smtClean="0"/>
              <a:t>18-3-2023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BE6A-1E29-8C4E-B011-77BCFA8447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82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D6619-FE29-46AD-AE14-D99B00F099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3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Financiering het </a:t>
            </a:r>
            <a:r>
              <a:rPr lang="en-US" dirty="0" err="1"/>
              <a:t>hoogste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extractieve</a:t>
            </a:r>
            <a:r>
              <a:rPr lang="en-US" dirty="0"/>
              <a:t> </a:t>
            </a:r>
            <a:r>
              <a:rPr lang="en-US" dirty="0" err="1"/>
              <a:t>industrieen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maakindsutrie</a:t>
            </a:r>
            <a:r>
              <a:rPr lang="en-US" dirty="0"/>
              <a:t> </a:t>
            </a:r>
            <a:r>
              <a:rPr lang="en-US" dirty="0" err="1"/>
              <a:t>logistiek</a:t>
            </a:r>
            <a:r>
              <a:rPr lang="en-US" dirty="0"/>
              <a:t> en </a:t>
            </a:r>
            <a:r>
              <a:rPr lang="en-US" dirty="0" err="1"/>
              <a:t>leveren</a:t>
            </a:r>
            <a:r>
              <a:rPr lang="en-US" dirty="0"/>
              <a:t> </a:t>
            </a:r>
            <a:r>
              <a:rPr lang="en-US" dirty="0" err="1"/>
              <a:t>goederen</a:t>
            </a:r>
            <a:r>
              <a:rPr lang="en-US" dirty="0"/>
              <a:t> </a:t>
            </a:r>
            <a:r>
              <a:rPr lang="en-US" dirty="0" err="1"/>
              <a:t>hoog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169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overlap between operational gains (such as security from attacks by protesters) and repression (such as violent suppression of protesters by security providers)?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05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Competitive position: ‘just’ doing business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23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level of competitive advantage with (non-)state: exclusive (no-bid) contracts, inflated prices </a:t>
            </a:r>
          </a:p>
          <a:p>
            <a:r>
              <a:rPr lang="en-US" dirty="0"/>
              <a:t>High level ‘operational gains’ non-state = ‘buying’ concessions for extraction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17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200 cases in which corporations have been accused of being involved in atrocity crimes</a:t>
            </a:r>
          </a:p>
          <a:p>
            <a:r>
              <a:rPr lang="en-US" dirty="0"/>
              <a:t>Starting with cases of WWII, as this form of corporate crime was framed/recognized by the Nuremberg trials</a:t>
            </a:r>
          </a:p>
          <a:p>
            <a:r>
              <a:rPr lang="en-US" dirty="0"/>
              <a:t>Core crime Rome state: WC, CAH, genocide, COA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2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Alleged start of the involvement (not the law suit)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3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Cases reflect contexts in which atrocity crimes are committed: armed conflict and authoritarian regimes</a:t>
            </a:r>
          </a:p>
          <a:p>
            <a:r>
              <a:rPr lang="en-US" dirty="0"/>
              <a:t>e.g. 70s Argentinian military junta, 00s civil wars Liberia and DRC and 10S Arab Spring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58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Partly existing typology, partly not: explain ‘conflict-related’ industries: nature of business connected to the crimes, collection of branches of industry that facilitate commission of crimes, provide good, services, finance</a:t>
            </a:r>
          </a:p>
          <a:p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38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striking: extractives. Not because of the nature of their business, but were the business is found (resource curse)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77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includes (para-)military, security serves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Non-state: mostly militia, rebel groups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includes state-owned companies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State&amp;business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consortia, joint ventures. E.g. ownership of local subsidiary is shared with state-owned company while army provides ‘security’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D6619-FE29-46AD-AE14-D99B00F099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72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81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Take-aways: state-actors are main accomplices. </a:t>
            </a:r>
          </a:p>
          <a:p>
            <a:r>
              <a:rPr lang="en-US" dirty="0"/>
              <a:t>Extractives have to work with who is controlling the area of extraction: militias, warlords </a:t>
            </a:r>
            <a:r>
              <a:rPr lang="en-US" dirty="0" err="1"/>
              <a:t>etc</a:t>
            </a:r>
            <a:r>
              <a:rPr lang="en-US" dirty="0"/>
              <a:t> (non-state)</a:t>
            </a:r>
          </a:p>
          <a:p>
            <a:r>
              <a:rPr lang="en-US" dirty="0"/>
              <a:t>36% business with retail?  -&gt; Supply chains (case examples: H&amp;M, Nike)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D6619-FE29-46AD-AE14-D99B00F0994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01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C89FA50-A8AA-DB4F-ACF2-CCBDC70F2D2C}"/>
              </a:ext>
            </a:extLst>
          </p:cNvPr>
          <p:cNvSpPr/>
          <p:nvPr userDrawn="1"/>
        </p:nvSpPr>
        <p:spPr>
          <a:xfrm>
            <a:off x="6324600" y="1685925"/>
            <a:ext cx="5426075" cy="472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7188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rgbClr val="0077B3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400" y="4749456"/>
            <a:ext cx="3463925" cy="165769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50A649-4A30-4A89-BED5-DDB68B8DF222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09466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66" userDrawn="1">
          <p15:clr>
            <a:srgbClr val="FBAE40"/>
          </p15:clr>
        </p15:guide>
        <p15:guide id="3" pos="2750" userDrawn="1">
          <p15:clr>
            <a:srgbClr val="FBAE40"/>
          </p15:clr>
        </p15:guide>
        <p15:guide id="4" pos="4934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291924" cy="6858001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D4AC89-CCE6-6049-A5FF-F2EE4C7D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800" y="442800"/>
            <a:ext cx="11307988" cy="597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65456933-FC8C-49C9-8667-FA951FB0C6F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9071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193588" cy="6858001"/>
          </a:xfrm>
          <a:prstGeom prst="rect">
            <a:avLst/>
          </a:prstGeom>
          <a:solidFill>
            <a:srgbClr val="00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2C414BC-31E2-FE45-9874-0AD51AE3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450850"/>
            <a:ext cx="3463925" cy="2588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360000" rIns="360000" bIns="36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id="{E851BC3C-5907-1644-A5FD-EBDF946BB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25" y="450850"/>
            <a:ext cx="3463925" cy="27706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</p:spPr>
        <p:txBody>
          <a:bodyPr lIns="360000" tIns="360000" rIns="360000" bIns="54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F51249D2-B280-4187-A2B6-1E52C563A0F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93308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232" userDrawn="1">
          <p15:clr>
            <a:srgbClr val="FBAE40"/>
          </p15:clr>
        </p15:guide>
        <p15:guide id="6" pos="1516" userDrawn="1">
          <p15:clr>
            <a:srgbClr val="FBAE40"/>
          </p15:clr>
        </p15:guide>
        <p15:guide id="7" pos="2466" userDrawn="1">
          <p15:clr>
            <a:srgbClr val="FBAE40"/>
          </p15:clr>
        </p15:guide>
        <p15:guide id="8" pos="2750" userDrawn="1">
          <p15:clr>
            <a:srgbClr val="FBAE40"/>
          </p15:clr>
        </p15:guide>
        <p15:guide id="9" pos="3698" userDrawn="1">
          <p15:clr>
            <a:srgbClr val="FBAE40"/>
          </p15:clr>
        </p15:guide>
        <p15:guide id="10" pos="3982" userDrawn="1">
          <p15:clr>
            <a:srgbClr val="FBAE40"/>
          </p15:clr>
        </p15:guide>
        <p15:guide id="11" pos="6164" userDrawn="1">
          <p15:clr>
            <a:srgbClr val="FBAE40"/>
          </p15:clr>
        </p15:guide>
        <p15:guide id="12" pos="6448" userDrawn="1">
          <p15:clr>
            <a:srgbClr val="FBAE40"/>
          </p15:clr>
        </p15:guide>
        <p15:guide id="13" pos="4930" userDrawn="1">
          <p15:clr>
            <a:srgbClr val="FBAE40"/>
          </p15:clr>
        </p15:guide>
        <p15:guide id="14" pos="5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4A8469-7372-B547-ACE6-C9E7A14F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8" y="450000"/>
            <a:ext cx="472634" cy="782467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3898B-A0FB-6F41-8248-C3D134E59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9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F603BC99-1834-4146-9507-D97E1F7F5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CCE8A20-CC86-CA4D-B024-FB2F78E18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37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16FAC097-6C6A-4445-A425-7A7103C70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224EB65-967A-4B88-AB03-7A6AA024308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E69AFB-FDA0-4186-AE46-81AF13BC06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BB55B4-9D18-4901-B46D-3A0BD64A6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85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32" userDrawn="1">
          <p15:clr>
            <a:srgbClr val="FBAE40"/>
          </p15:clr>
        </p15:guide>
        <p15:guide id="3" pos="2714" userDrawn="1">
          <p15:clr>
            <a:srgbClr val="FBAE40"/>
          </p15:clr>
        </p15:guide>
        <p15:guide id="4" pos="4090" userDrawn="1">
          <p15:clr>
            <a:srgbClr val="FBAE40"/>
          </p15:clr>
        </p15:guide>
        <p15:guide id="5" pos="4370" userDrawn="1">
          <p15:clr>
            <a:srgbClr val="FBAE40"/>
          </p15:clr>
        </p15:guide>
        <p15:guide id="6" pos="5742" userDrawn="1">
          <p15:clr>
            <a:srgbClr val="FBAE40"/>
          </p15:clr>
        </p15:guide>
        <p15:guide id="7" pos="6026" userDrawn="1">
          <p15:clr>
            <a:srgbClr val="FBAE40"/>
          </p15:clr>
        </p15:guide>
        <p15:guide id="9" pos="10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69575-FC44-7E4A-8838-61D5730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5AD1E237-53F2-D740-A90A-6D81BF70141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10282" y="1685925"/>
            <a:ext cx="10238806" cy="4270374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3563CDA-94CD-CF48-ABF5-65A46919E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F3B-5B4C-4221-BF73-1E0637789E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37DA3D-0D03-4BE0-8251-514521C6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6A62A801-68F1-4302-B58F-E01797EA2E8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7234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5591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Pro-Medium" pitchFamily="2" charset="0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5" name="TypeTextLevel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>
          <p15:clr>
            <a:srgbClr val="FBAE40"/>
          </p15:clr>
        </p15:guide>
        <p15:guide id="14" pos="2276">
          <p15:clr>
            <a:srgbClr val="FBAE40"/>
          </p15:clr>
        </p15:guide>
        <p15:guide id="15" pos="1996">
          <p15:clr>
            <a:srgbClr val="FBAE40"/>
          </p15:clr>
        </p15:guide>
        <p15:guide id="16" pos="5411">
          <p15:clr>
            <a:srgbClr val="FBAE40"/>
          </p15:clr>
        </p15:guide>
        <p15:guide id="17" pos="56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faculty/department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63299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Pro-Medium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7" name="TypeTextLevel">
            <a:extLst>
              <a:ext uri="{FF2B5EF4-FFF2-40B4-BE49-F238E27FC236}">
                <a16:creationId xmlns:a16="http://schemas.microsoft.com/office/drawing/2014/main" id="{DD0753F9-AB9F-484E-AB75-937E33C9CD6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4E1D69-4E50-474F-B8E2-B92F4F863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</a:t>
            </a:r>
            <a:r>
              <a:rPr lang="nl-NL" dirty="0" err="1"/>
              <a:t>faculty</a:t>
            </a:r>
            <a:r>
              <a:rPr lang="nl-NL" dirty="0"/>
              <a:t> or </a:t>
            </a:r>
            <a:r>
              <a:rPr lang="nl-NL" dirty="0" err="1"/>
              <a:t>department</a:t>
            </a:r>
            <a:r>
              <a:rPr lang="nl-NL" dirty="0"/>
              <a:t> name here. (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VU logo is </a:t>
            </a:r>
            <a:r>
              <a:rPr lang="nl-NL" dirty="0" err="1"/>
              <a:t>needed</a:t>
            </a:r>
            <a:r>
              <a:rPr lang="nl-NL" dirty="0"/>
              <a:t>, </a:t>
            </a:r>
            <a:r>
              <a:rPr lang="nl-NL" dirty="0" err="1"/>
              <a:t>choose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cover </a:t>
            </a:r>
            <a:r>
              <a:rPr lang="nl-NL" dirty="0" err="1"/>
              <a:t>layout</a:t>
            </a:r>
            <a:r>
              <a:rPr lang="nl-NL" dirty="0"/>
              <a:t>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CB0984-B48F-41EB-BF9A-E2EB89924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8C03A2-AA0D-CB43-9EF7-8D4AE80B9D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 userDrawn="1">
          <p15:clr>
            <a:srgbClr val="FBAE40"/>
          </p15:clr>
        </p15:guide>
        <p15:guide id="14" pos="2276" userDrawn="1">
          <p15:clr>
            <a:srgbClr val="FBAE40"/>
          </p15:clr>
        </p15:guide>
        <p15:guide id="15" pos="1996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9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451166"/>
            <a:ext cx="4305735" cy="782467"/>
          </a:xfrm>
        </p:spPr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EA7-418C-4083-8C5C-7F835A6F9D83}" type="datetimeFigureOut">
              <a:rPr lang="de-DE" smtClean="0"/>
              <a:t>18.03.2023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86FD-1DEA-4A09-BDF9-77BD9FE824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36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faculty/department name"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C89FA50-A8AA-DB4F-ACF2-CCBDC70F2D2C}"/>
              </a:ext>
            </a:extLst>
          </p:cNvPr>
          <p:cNvSpPr/>
          <p:nvPr userDrawn="1"/>
        </p:nvSpPr>
        <p:spPr>
          <a:xfrm>
            <a:off x="6324600" y="1685925"/>
            <a:ext cx="5426075" cy="472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D0FA1B-56A4-864D-B0BA-DEF9442557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</a:t>
            </a:r>
            <a:r>
              <a:rPr lang="nl-NL" dirty="0" err="1"/>
              <a:t>faculty</a:t>
            </a:r>
            <a:r>
              <a:rPr lang="nl-NL" dirty="0"/>
              <a:t> or </a:t>
            </a:r>
            <a:r>
              <a:rPr lang="nl-NL" dirty="0" err="1"/>
              <a:t>department</a:t>
            </a:r>
            <a:r>
              <a:rPr lang="nl-NL" dirty="0"/>
              <a:t> name here. (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VU logo is </a:t>
            </a:r>
            <a:r>
              <a:rPr lang="nl-NL" dirty="0" err="1"/>
              <a:t>needed</a:t>
            </a:r>
            <a:r>
              <a:rPr lang="nl-NL" dirty="0"/>
              <a:t>, </a:t>
            </a:r>
            <a:r>
              <a:rPr lang="nl-NL" dirty="0" err="1"/>
              <a:t>choose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cover </a:t>
            </a:r>
            <a:r>
              <a:rPr lang="nl-NL" dirty="0" err="1"/>
              <a:t>layout</a:t>
            </a:r>
            <a:r>
              <a:rPr lang="nl-NL" dirty="0"/>
              <a:t>)</a:t>
            </a:r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A370B58-68F1-4C86-AF65-9C2CEEF8793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A9EF36-2B1E-4FCE-8501-A7D6D2A1D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11">
          <p15:clr>
            <a:srgbClr val="FBAE40"/>
          </p15:clr>
        </p15:guide>
        <p15:guide id="14" pos="2309">
          <p15:clr>
            <a:srgbClr val="FBAE40"/>
          </p15:clr>
        </p15:guide>
        <p15:guide id="15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5CF86F60-AA27-104D-BDB6-48EBA75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6553200" cy="42735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DBED-144B-4B1E-AA88-FCB9E51E86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A46A5-7E10-4E46-A8D5-A05DFAAEFD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20437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82" userDrawn="1">
          <p15:clr>
            <a:srgbClr val="FBAE40"/>
          </p15:clr>
        </p15:guide>
        <p15:guide id="4" pos="3266" userDrawn="1">
          <p15:clr>
            <a:srgbClr val="FBAE40"/>
          </p15:clr>
        </p15:guide>
        <p15:guide id="5" pos="5190" userDrawn="1">
          <p15:clr>
            <a:srgbClr val="FBAE40"/>
          </p15:clr>
        </p15:guide>
        <p15:guide id="6" pos="5474" userDrawn="1">
          <p15:clr>
            <a:srgbClr val="FBAE40"/>
          </p15:clr>
        </p15:guide>
        <p15:guide id="8" pos="1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8860968-3F8E-6549-A0BF-73A91B937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074" y="0"/>
            <a:ext cx="7156785" cy="595630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 anchor="b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9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9975" y="1685926"/>
            <a:ext cx="3054350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EB5B-88DF-44E8-9ACB-CE99AE03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05514-3463-4886-8499-F5003FAC2D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12134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90" userDrawn="1">
          <p15:clr>
            <a:srgbClr val="FBAE40"/>
          </p15:clr>
        </p15:guide>
        <p15:guide id="4" pos="54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5926" y="1685925"/>
            <a:ext cx="3044824" cy="427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8DE520-A3FF-FA41-9A52-8ADC66B7B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600" y="0"/>
            <a:ext cx="6562725" cy="5956300"/>
          </a:xfrm>
          <a:custGeom>
            <a:avLst/>
            <a:gdLst>
              <a:gd name="connsiteX0" fmla="*/ 0 w 6562725"/>
              <a:gd name="connsiteY0" fmla="*/ 0 h 5956300"/>
              <a:gd name="connsiteX1" fmla="*/ 6562725 w 6562725"/>
              <a:gd name="connsiteY1" fmla="*/ 0 h 5956300"/>
              <a:gd name="connsiteX2" fmla="*/ 6562725 w 6562725"/>
              <a:gd name="connsiteY2" fmla="*/ 5956300 h 5956300"/>
              <a:gd name="connsiteX3" fmla="*/ 0 w 6562725"/>
              <a:gd name="connsiteY3" fmla="*/ 5956300 h 5956300"/>
              <a:gd name="connsiteX4" fmla="*/ 0 w 6562725"/>
              <a:gd name="connsiteY4" fmla="*/ 1979922 h 5956300"/>
              <a:gd name="connsiteX5" fmla="*/ 141261 w 6562725"/>
              <a:gd name="connsiteY5" fmla="*/ 1838661 h 5956300"/>
              <a:gd name="connsiteX6" fmla="*/ 0 w 6562725"/>
              <a:gd name="connsiteY6" fmla="*/ 16974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725" h="5956300">
                <a:moveTo>
                  <a:pt x="0" y="0"/>
                </a:moveTo>
                <a:lnTo>
                  <a:pt x="6562725" y="0"/>
                </a:lnTo>
                <a:lnTo>
                  <a:pt x="6562725" y="5956300"/>
                </a:lnTo>
                <a:lnTo>
                  <a:pt x="0" y="5956300"/>
                </a:lnTo>
                <a:lnTo>
                  <a:pt x="0" y="1979922"/>
                </a:lnTo>
                <a:lnTo>
                  <a:pt x="141261" y="1838661"/>
                </a:lnTo>
                <a:lnTo>
                  <a:pt x="0" y="16974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7C8D-42D8-4AD9-AFEA-518E90B94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3B55-CC9A-40A5-9F7F-D83F3C2DD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32046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80" userDrawn="1">
          <p15:clr>
            <a:srgbClr val="FBAE40"/>
          </p15:clr>
        </p15:guide>
        <p15:guide id="3" pos="3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Pro-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5925" y="1685925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1900" y="1685924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1900" y="3883025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Pro-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9AAE0F5C-0FC6-41CC-825B-D7D64B7255A7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1552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989" userDrawn="1">
          <p15:clr>
            <a:srgbClr val="FBAE40"/>
          </p15:clr>
        </p15:guide>
        <p15:guide id="5" pos="3268" userDrawn="1">
          <p15:clr>
            <a:srgbClr val="FBAE40"/>
          </p15:clr>
        </p15:guide>
        <p15:guide id="6" pos="5196" userDrawn="1">
          <p15:clr>
            <a:srgbClr val="FBAE40"/>
          </p15:clr>
        </p15:guide>
        <p15:guide id="7" pos="5476" userDrawn="1">
          <p15:clr>
            <a:srgbClr val="FBAE40"/>
          </p15:clr>
        </p15:guide>
        <p15:guide id="9" pos="1062" userDrawn="1">
          <p15:clr>
            <a:srgbClr val="FBAE40"/>
          </p15:clr>
        </p15:guide>
        <p15:guide id="11" pos="3082" userDrawn="1">
          <p15:clr>
            <a:srgbClr val="FBAE40"/>
          </p15:clr>
        </p15:guide>
        <p15:guide id="12" pos="3176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Pro-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7950" y="1684336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3925" y="1684335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3925" y="3881436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2274" y="1685926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Pro-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F9A5E08B-6F35-4EA2-85E2-7F7236DE357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1808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3" pos="5286" userDrawn="1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  <p15:guide id="17" pos="5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Pro-Medium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Pro-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26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1" pos="3082">
          <p15:clr>
            <a:srgbClr val="FBAE40"/>
          </p15:clr>
        </p15:guide>
        <p15:guide id="12" pos="3176">
          <p15:clr>
            <a:srgbClr val="FBAE40"/>
          </p15:clr>
        </p15:guide>
        <p15:guide id="13" pos="3940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34991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74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66">
          <p15:clr>
            <a:srgbClr val="FBAE40"/>
          </p15:clr>
        </p15:guide>
        <p15:guide id="3" pos="2750">
          <p15:clr>
            <a:srgbClr val="FBAE40"/>
          </p15:clr>
        </p15:guide>
        <p15:guide id="4" pos="4934">
          <p15:clr>
            <a:srgbClr val="FBAE40"/>
          </p15:clr>
        </p15:guide>
        <p15:guide id="5" pos="52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7665E69-18C9-CF48-BFCD-B5F193A54EE1}"/>
              </a:ext>
            </a:extLst>
          </p:cNvPr>
          <p:cNvSpPr/>
          <p:nvPr userDrawn="1"/>
        </p:nvSpPr>
        <p:spPr>
          <a:xfrm flipH="1">
            <a:off x="-1" y="0"/>
            <a:ext cx="1235075" cy="6857999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  <a:prstGeom prst="rect">
            <a:avLst/>
          </a:prstGeom>
          <a:solidFill>
            <a:srgbClr val="0077B3"/>
          </a:solidFill>
        </p:spPr>
        <p:txBody>
          <a:bodyPr vert="horz" wrap="none" lIns="251999" tIns="216000" rIns="216000" bIns="216000" rtlCol="0" anchor="ctr">
            <a:sp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849" y="5958000"/>
            <a:ext cx="784225" cy="90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0943D11-E52B-384D-9FC1-2B4069AF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5924" y="5957999"/>
            <a:ext cx="6925796" cy="90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r>
              <a:rPr lang="en-GB"/>
              <a:t>Footer text - Faculty or department name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ED97E-E821-4DC0-8C69-95518719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366" y="1684373"/>
            <a:ext cx="10058373" cy="4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6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8" r:id="rId2"/>
    <p:sldLayoutId id="2147483874" r:id="rId3"/>
    <p:sldLayoutId id="2147483885" r:id="rId4"/>
    <p:sldLayoutId id="2147483890" r:id="rId5"/>
    <p:sldLayoutId id="2147483889" r:id="rId6"/>
    <p:sldLayoutId id="2147483896" r:id="rId7"/>
    <p:sldLayoutId id="2147483900" r:id="rId8"/>
    <p:sldLayoutId id="2147483893" r:id="rId9"/>
    <p:sldLayoutId id="2147483879" r:id="rId10"/>
    <p:sldLayoutId id="2147483883" r:id="rId11"/>
    <p:sldLayoutId id="2147483895" r:id="rId12"/>
    <p:sldLayoutId id="2147483892" r:id="rId13"/>
    <p:sldLayoutId id="2147483886" r:id="rId14"/>
    <p:sldLayoutId id="2147483899" r:id="rId15"/>
    <p:sldLayoutId id="2147483897" r:id="rId16"/>
    <p:sldLayoutId id="2147483903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bg2"/>
          </a:solidFill>
          <a:latin typeface="DINPro-Medium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DINPro-Medium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DINPro" pitchFamily="2" charset="0"/>
          <a:ea typeface="+mn-ea"/>
          <a:cs typeface="+mn-cs"/>
        </a:defRPr>
      </a:lvl2pPr>
      <a:lvl3pPr marL="450850" indent="-277813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DINPro" pitchFamily="2" charset="0"/>
          <a:ea typeface="+mn-ea"/>
          <a:cs typeface="Calibri Light" panose="020F0302020204030204" pitchFamily="34" charset="0"/>
        </a:defRPr>
      </a:lvl3pPr>
      <a:lvl4pPr marL="625475" indent="-174625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DINPro" pitchFamily="2" charset="0"/>
          <a:ea typeface="+mn-ea"/>
          <a:cs typeface="+mn-cs"/>
        </a:defRPr>
      </a:lvl4pPr>
      <a:lvl5pPr marL="8096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4" userDrawn="1">
          <p15:clr>
            <a:srgbClr val="F26B43"/>
          </p15:clr>
        </p15:guide>
        <p15:guide id="4" orient="horz" pos="778" userDrawn="1">
          <p15:clr>
            <a:srgbClr val="F26B43"/>
          </p15:clr>
        </p15:guide>
        <p15:guide id="10" pos="7398" userDrawn="1">
          <p15:clr>
            <a:srgbClr val="F26B43"/>
          </p15:clr>
        </p15:guide>
        <p15:guide id="11" orient="horz" pos="3752" userDrawn="1">
          <p15:clr>
            <a:srgbClr val="F26B43"/>
          </p15:clr>
        </p15:guide>
        <p15:guide id="12" orient="horz" pos="4036" userDrawn="1">
          <p15:clr>
            <a:srgbClr val="F26B43"/>
          </p15:clr>
        </p15:guide>
        <p15:guide id="13" pos="284" userDrawn="1">
          <p15:clr>
            <a:srgbClr val="F26B43"/>
          </p15:clr>
        </p15:guide>
        <p15:guide id="1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77B0A911-F831-3A4B-8A9F-94400B1264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Bedrijven</a:t>
            </a:r>
            <a:r>
              <a:rPr lang="en-GB" dirty="0"/>
              <a:t> </a:t>
            </a:r>
            <a:r>
              <a:rPr lang="en-GB" dirty="0" err="1"/>
              <a:t>betrokken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internationale</a:t>
            </a:r>
            <a:r>
              <a:rPr lang="en-GB" dirty="0"/>
              <a:t> </a:t>
            </a:r>
            <a:r>
              <a:rPr lang="en-GB" dirty="0" err="1"/>
              <a:t>misdrijven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Wim Huisman</a:t>
            </a:r>
          </a:p>
          <a:p>
            <a:pPr lvl="1"/>
            <a:r>
              <a:rPr lang="en-GB" dirty="0"/>
              <a:t>Annika van Baar </a:t>
            </a:r>
            <a:br>
              <a:rPr lang="en-GB" dirty="0"/>
            </a:br>
            <a:r>
              <a:rPr lang="en-GB" dirty="0"/>
              <a:t>Susanne Karstedt (Griffith University)</a:t>
            </a:r>
            <a:br>
              <a:rPr lang="en-GB" dirty="0"/>
            </a:br>
            <a:r>
              <a:rPr lang="en-GB" dirty="0"/>
              <a:t>Rebecca Endtricht (Universität Hamburg)</a:t>
            </a:r>
            <a:br>
              <a:rPr lang="en-GB" dirty="0"/>
            </a:br>
            <a:r>
              <a:rPr lang="en-GB" dirty="0"/>
              <a:t>Lorena Rivas (Griffith University)</a:t>
            </a:r>
          </a:p>
          <a:p>
            <a:pPr lvl="1"/>
            <a:endParaRPr lang="en-GB" dirty="0"/>
          </a:p>
          <a:p>
            <a:pPr marL="173037" lvl="2" indent="0">
              <a:buNone/>
            </a:pPr>
            <a:r>
              <a:rPr lang="en-GB" dirty="0"/>
              <a:t>VCO 16 </a:t>
            </a:r>
            <a:r>
              <a:rPr lang="en-GB" dirty="0" err="1"/>
              <a:t>maart</a:t>
            </a:r>
            <a:r>
              <a:rPr lang="en-GB" dirty="0"/>
              <a:t> 2023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5FA7C1DF-522F-994D-99EE-64E04B7860C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20981" b="20981"/>
          <a:stretch/>
        </p:blipFill>
        <p:spPr/>
      </p:pic>
    </p:spTree>
    <p:extLst>
      <p:ext uri="{BB962C8B-B14F-4D97-AF65-F5344CB8AC3E}">
        <p14:creationId xmlns:p14="http://schemas.microsoft.com/office/powerpoint/2010/main" val="140367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39CC8C-765A-8841-9702-300428D8E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DINPro-Medium" pitchFamily="2" charset="0"/>
              </a:rPr>
              <a:t>Wie </a:t>
            </a:r>
            <a:r>
              <a:rPr lang="en-GB" dirty="0" err="1">
                <a:latin typeface="DINPro-Medium" pitchFamily="2" charset="0"/>
              </a:rPr>
              <a:t>doet</a:t>
            </a:r>
            <a:r>
              <a:rPr lang="en-GB" dirty="0">
                <a:latin typeface="DINPro-Medium" pitchFamily="2" charset="0"/>
              </a:rPr>
              <a:t> het met </a:t>
            </a:r>
            <a:r>
              <a:rPr lang="en-GB" dirty="0" err="1">
                <a:latin typeface="DINPro-Medium" pitchFamily="2" charset="0"/>
              </a:rPr>
              <a:t>met</a:t>
            </a:r>
            <a:r>
              <a:rPr lang="en-GB" dirty="0">
                <a:latin typeface="DINPro-Medium" pitchFamily="2" charset="0"/>
              </a:rPr>
              <a:t> </a:t>
            </a:r>
            <a:r>
              <a:rPr lang="en-GB" dirty="0" err="1">
                <a:latin typeface="DINPro-Medium" pitchFamily="2" charset="0"/>
              </a:rPr>
              <a:t>wie</a:t>
            </a:r>
            <a:r>
              <a:rPr lang="en-GB" dirty="0">
                <a:latin typeface="DINPro-Medium" pitchFamily="2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GB" dirty="0" err="1"/>
              <a:t>Sectoren</a:t>
            </a:r>
            <a:r>
              <a:rPr lang="en-GB" dirty="0"/>
              <a:t> en </a:t>
            </a:r>
            <a:r>
              <a:rPr lang="en-GB" dirty="0" err="1"/>
              <a:t>hun</a:t>
            </a:r>
            <a:r>
              <a:rPr lang="en-GB" dirty="0"/>
              <a:t> partners</a:t>
            </a:r>
            <a:endParaRPr lang="en-GB" dirty="0">
              <a:latin typeface="DINPro-Medium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7D9100-6013-D84C-9123-A0198041AEBD}"/>
              </a:ext>
            </a:extLst>
          </p:cNvPr>
          <p:cNvSpPr txBox="1"/>
          <p:nvPr/>
        </p:nvSpPr>
        <p:spPr>
          <a:xfrm>
            <a:off x="9570027" y="3595255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en-GB" sz="2400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451166"/>
            <a:ext cx="2292350" cy="782467"/>
          </a:xfrm>
        </p:spPr>
        <p:txBody>
          <a:bodyPr wrap="none" anchor="ctr">
            <a:norm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Wie met wie?</a:t>
            </a: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6F46E9DC-AE83-983B-1695-DD51DFCEF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528710"/>
              </p:ext>
            </p:extLst>
          </p:nvPr>
        </p:nvGraphicFramePr>
        <p:xfrm>
          <a:off x="1684338" y="1684338"/>
          <a:ext cx="10056813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985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73094" cy="782467"/>
          </a:xfrm>
        </p:spPr>
        <p:txBody>
          <a:bodyPr>
            <a:normAutofit/>
          </a:bodyPr>
          <a:lstStyle/>
          <a:p>
            <a:r>
              <a:rPr lang="de-DE" dirty="0" err="1">
                <a:latin typeface="+mn-lt"/>
              </a:rPr>
              <a:t>Aard</a:t>
            </a:r>
            <a:r>
              <a:rPr lang="de-DE" dirty="0">
                <a:latin typeface="+mn-lt"/>
              </a:rPr>
              <a:t> van </a:t>
            </a:r>
            <a:r>
              <a:rPr lang="de-DE" dirty="0" err="1">
                <a:latin typeface="+mn-lt"/>
              </a:rPr>
              <a:t>betrokkenheid</a:t>
            </a:r>
            <a:endParaRPr lang="de-DE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8032F-9E05-587F-A2EB-A5750A3BB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10346130" cy="4273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800" dirty="0" err="1">
                <a:solidFill>
                  <a:schemeClr val="bg1"/>
                </a:solidFill>
              </a:rPr>
              <a:t>Logistiek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Infrastructuur</a:t>
            </a:r>
            <a:r>
              <a:rPr lang="en-AU" sz="2200" dirty="0">
                <a:solidFill>
                  <a:schemeClr val="bg1"/>
                </a:solidFill>
              </a:rPr>
              <a:t>, transport, </a:t>
            </a:r>
            <a:r>
              <a:rPr lang="en-AU" sz="2200" dirty="0" err="1">
                <a:solidFill>
                  <a:schemeClr val="bg1"/>
                </a:solidFill>
              </a:rPr>
              <a:t>advisering</a:t>
            </a:r>
            <a:r>
              <a:rPr lang="en-AU" sz="2200" dirty="0">
                <a:solidFill>
                  <a:schemeClr val="bg1"/>
                </a:solidFill>
              </a:rPr>
              <a:t>,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 err="1">
                <a:solidFill>
                  <a:schemeClr val="bg1"/>
                </a:solidFill>
              </a:rPr>
              <a:t>Leveren</a:t>
            </a:r>
            <a:r>
              <a:rPr lang="en-AU" sz="2800" dirty="0">
                <a:solidFill>
                  <a:schemeClr val="bg1"/>
                </a:solidFill>
              </a:rPr>
              <a:t> van </a:t>
            </a:r>
            <a:r>
              <a:rPr lang="en-AU" sz="2800" dirty="0" err="1">
                <a:solidFill>
                  <a:schemeClr val="bg1"/>
                </a:solidFill>
              </a:rPr>
              <a:t>goederen</a:t>
            </a:r>
            <a:endParaRPr lang="en-AU" sz="28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Wapens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chemicalieën</a:t>
            </a:r>
            <a:r>
              <a:rPr lang="en-AU" sz="2200" dirty="0">
                <a:solidFill>
                  <a:schemeClr val="bg1"/>
                </a:solidFill>
              </a:rPr>
              <a:t>/</a:t>
            </a:r>
            <a:r>
              <a:rPr lang="en-AU" sz="2200" dirty="0" err="1">
                <a:solidFill>
                  <a:schemeClr val="bg1"/>
                </a:solidFill>
              </a:rPr>
              <a:t>precursoren</a:t>
            </a:r>
            <a:r>
              <a:rPr lang="en-AU" sz="2200" dirty="0">
                <a:solidFill>
                  <a:schemeClr val="bg1"/>
                </a:solidFill>
              </a:rPr>
              <a:t>, electronica, software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Financiering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Leningen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investeringen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concessies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commissies</a:t>
            </a:r>
            <a:r>
              <a:rPr lang="en-AU" sz="2200" dirty="0">
                <a:solidFill>
                  <a:schemeClr val="bg1"/>
                </a:solidFill>
              </a:rPr>
              <a:t>, etc.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 err="1">
                <a:solidFill>
                  <a:schemeClr val="bg1"/>
                </a:solidFill>
              </a:rPr>
              <a:t>Overig</a:t>
            </a:r>
            <a:endParaRPr lang="en-AU" dirty="0">
              <a:solidFill>
                <a:schemeClr val="bg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699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A42912-65A7-1626-6F9F-4F5ED268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Aard van betrokkenheid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69734-71F7-DC4A-42E2-584B7C05E5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13</a:t>
            </a:fld>
            <a:r>
              <a:rPr lang="nl-NL"/>
              <a:t> </a:t>
            </a:r>
            <a:endParaRPr lang="nl-NL" dirty="0"/>
          </a:p>
        </p:txBody>
      </p:sp>
      <p:graphicFrame>
        <p:nvGraphicFramePr>
          <p:cNvPr id="11" name="Diagramm 1">
            <a:extLst>
              <a:ext uri="{FF2B5EF4-FFF2-40B4-BE49-F238E27FC236}">
                <a16:creationId xmlns:a16="http://schemas.microsoft.com/office/drawing/2014/main" id="{25387670-D4CC-D3E8-0680-CD3FEBDB1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284760"/>
              </p:ext>
            </p:extLst>
          </p:nvPr>
        </p:nvGraphicFramePr>
        <p:xfrm>
          <a:off x="2130553" y="1682496"/>
          <a:ext cx="7326456" cy="480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454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9" y="451166"/>
            <a:ext cx="4003455" cy="782467"/>
          </a:xfrm>
        </p:spPr>
        <p:txBody>
          <a:bodyPr>
            <a:normAutofit/>
          </a:bodyPr>
          <a:lstStyle/>
          <a:p>
            <a:r>
              <a:rPr lang="de-DE" dirty="0" err="1">
                <a:latin typeface="DINPro-Medium"/>
              </a:rPr>
              <a:t>Opbrengsten</a:t>
            </a:r>
            <a:r>
              <a:rPr lang="de-DE" dirty="0">
                <a:latin typeface="DINPro-Medium"/>
              </a:rPr>
              <a:t> en </a:t>
            </a:r>
            <a:r>
              <a:rPr lang="de-DE" dirty="0" err="1">
                <a:latin typeface="DINPro-Medium"/>
              </a:rPr>
              <a:t>voordelen</a:t>
            </a:r>
            <a:endParaRPr lang="de-DE" dirty="0">
              <a:latin typeface="DINPro-Medium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59354-4313-9A6B-78FC-1BAD7BE87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685925"/>
            <a:ext cx="8435849" cy="42735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 </a:t>
            </a:r>
            <a:r>
              <a:rPr lang="en-AU" sz="2800" dirty="0" err="1">
                <a:solidFill>
                  <a:schemeClr val="bg1"/>
                </a:solidFill>
              </a:rPr>
              <a:t>Operationele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voordelen</a:t>
            </a:r>
            <a:endParaRPr lang="en-AU" sz="28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Beveiliging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exploitatie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hulpbronnen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verplaatsing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bevolking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Handels</a:t>
            </a:r>
            <a:r>
              <a:rPr lang="en-AU" sz="2800" dirty="0">
                <a:solidFill>
                  <a:schemeClr val="bg1"/>
                </a:solidFill>
              </a:rPr>
              <a:t>- en </a:t>
            </a:r>
            <a:r>
              <a:rPr lang="en-AU" sz="2800" dirty="0" err="1">
                <a:solidFill>
                  <a:schemeClr val="bg1"/>
                </a:solidFill>
              </a:rPr>
              <a:t>concurrentievoordelen</a:t>
            </a:r>
            <a:endParaRPr lang="en-AU" sz="28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Kopen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grondstoffen</a:t>
            </a:r>
            <a:r>
              <a:rPr lang="en-AU" sz="2200" dirty="0">
                <a:solidFill>
                  <a:schemeClr val="bg1"/>
                </a:solidFill>
              </a:rPr>
              <a:t>/</a:t>
            </a:r>
            <a:r>
              <a:rPr lang="en-AU" sz="2200" dirty="0" err="1">
                <a:solidFill>
                  <a:schemeClr val="bg1"/>
                </a:solidFill>
              </a:rPr>
              <a:t>hulpbronnen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leveren</a:t>
            </a:r>
            <a:r>
              <a:rPr lang="en-AU" sz="2200" dirty="0">
                <a:solidFill>
                  <a:schemeClr val="bg1"/>
                </a:solidFill>
              </a:rPr>
              <a:t> van </a:t>
            </a:r>
            <a:r>
              <a:rPr lang="en-AU" sz="2200" dirty="0" err="1">
                <a:solidFill>
                  <a:schemeClr val="bg1"/>
                </a:solidFill>
              </a:rPr>
              <a:t>goederen</a:t>
            </a:r>
            <a:r>
              <a:rPr lang="en-AU" sz="2200" dirty="0">
                <a:solidFill>
                  <a:schemeClr val="bg1"/>
                </a:solidFill>
              </a:rPr>
              <a:t> en </a:t>
            </a:r>
            <a:r>
              <a:rPr lang="en-AU" sz="2200" dirty="0" err="1">
                <a:solidFill>
                  <a:schemeClr val="bg1"/>
                </a:solidFill>
              </a:rPr>
              <a:t>diensten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Repressie</a:t>
            </a:r>
            <a:r>
              <a:rPr lang="en-AU" sz="2800" dirty="0">
                <a:solidFill>
                  <a:schemeClr val="bg1"/>
                </a:solidFill>
              </a:rPr>
              <a:t> en </a:t>
            </a:r>
            <a:r>
              <a:rPr lang="en-AU" sz="2800" dirty="0" err="1">
                <a:solidFill>
                  <a:schemeClr val="bg1"/>
                </a:solidFill>
              </a:rPr>
              <a:t>arbeidsexploitatie</a:t>
            </a:r>
            <a:endParaRPr lang="en-AU" sz="28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Onderdrukking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stakingen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verbod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vakbonden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arbeidsuitbuiting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Opbrengsten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onduidelijk</a:t>
            </a:r>
            <a:endParaRPr lang="en-AU" sz="2800" dirty="0">
              <a:solidFill>
                <a:schemeClr val="bg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773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4305735" cy="782467"/>
          </a:xfrm>
        </p:spPr>
        <p:txBody>
          <a:bodyPr wrap="none" anchor="ctr">
            <a:normAutofit/>
          </a:bodyPr>
          <a:lstStyle/>
          <a:p>
            <a:r>
              <a:rPr lang="de-DE"/>
              <a:t>Opbrengsten en voordelen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94788A2-1295-4F53-8590-5345294F563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617297"/>
              </p:ext>
            </p:extLst>
          </p:nvPr>
        </p:nvGraphicFramePr>
        <p:xfrm>
          <a:off x="1684338" y="1684338"/>
          <a:ext cx="10056813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903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AE0D91-8389-047E-2843-14718C42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553541" cy="782467"/>
          </a:xfrm>
        </p:spPr>
        <p:txBody>
          <a:bodyPr/>
          <a:lstStyle/>
          <a:p>
            <a:r>
              <a:rPr lang="en-US" dirty="0" err="1"/>
              <a:t>Opbrengsten</a:t>
            </a:r>
            <a:r>
              <a:rPr lang="en-US" dirty="0"/>
              <a:t> per sector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D31D6-295E-E8C3-464B-7A3C2215D4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4586FD-1DEA-4A09-BDF9-77BD9FE824BD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8" name="Diagramm 51">
            <a:extLst>
              <a:ext uri="{FF2B5EF4-FFF2-40B4-BE49-F238E27FC236}">
                <a16:creationId xmlns:a16="http://schemas.microsoft.com/office/drawing/2014/main" id="{3C3DBDC6-E405-6E35-C8F9-CD523D190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661422"/>
              </p:ext>
            </p:extLst>
          </p:nvPr>
        </p:nvGraphicFramePr>
        <p:xfrm>
          <a:off x="1731158" y="1451729"/>
          <a:ext cx="7648511" cy="524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21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451166"/>
            <a:ext cx="3586996" cy="782467"/>
          </a:xfrm>
        </p:spPr>
        <p:txBody>
          <a:bodyPr>
            <a:normAutofit fontScale="90000"/>
          </a:bodyPr>
          <a:lstStyle/>
          <a:p>
            <a:br>
              <a:rPr lang="de-DE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800" dirty="0">
                <a:latin typeface="DINPro-Medium"/>
              </a:rPr>
              <a:t>Partners &amp; </a:t>
            </a:r>
            <a:r>
              <a:rPr lang="de-DE" sz="2800" dirty="0" err="1">
                <a:latin typeface="DINPro-Medium"/>
              </a:rPr>
              <a:t>opbrengsten</a:t>
            </a:r>
            <a:br>
              <a:rPr lang="de-DE" sz="2800" dirty="0">
                <a:latin typeface="DINPro-Medium"/>
              </a:rPr>
            </a:br>
            <a:endParaRPr lang="de-DE" sz="2800" dirty="0">
              <a:latin typeface="DINPro-Medium"/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1E4B7D0-5EC4-1906-67BC-4A4AA9FA99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757" y="1846263"/>
          <a:ext cx="10058400" cy="42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91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0447-91D8-7AB3-2680-C3DC6645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451166"/>
            <a:ext cx="2842856" cy="782467"/>
          </a:xfrm>
        </p:spPr>
        <p:txBody>
          <a:bodyPr>
            <a:normAutofit/>
          </a:bodyPr>
          <a:lstStyle/>
          <a:p>
            <a:r>
              <a:rPr lang="en-AU" dirty="0" err="1">
                <a:latin typeface="DINPro-Medium"/>
              </a:rPr>
              <a:t>Eerste</a:t>
            </a:r>
            <a:r>
              <a:rPr lang="en-AU" dirty="0">
                <a:latin typeface="DINPro-Medium"/>
              </a:rPr>
              <a:t> </a:t>
            </a:r>
            <a:r>
              <a:rPr lang="en-AU" dirty="0" err="1">
                <a:latin typeface="DINPro-Medium"/>
              </a:rPr>
              <a:t>indrukken</a:t>
            </a:r>
            <a:endParaRPr lang="en-AU" dirty="0">
              <a:latin typeface="DINPro-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8471-D855-90C1-5263-73EF6125B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685925"/>
            <a:ext cx="10785737" cy="4273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3200" dirty="0"/>
              <a:t> </a:t>
            </a:r>
            <a:r>
              <a:rPr lang="en-AU" sz="2800" dirty="0"/>
              <a:t>Conflict en </a:t>
            </a:r>
            <a:r>
              <a:rPr lang="en-AU" sz="2800" dirty="0" err="1"/>
              <a:t>dictatuur</a:t>
            </a:r>
            <a:r>
              <a:rPr lang="en-AU" sz="2800" dirty="0"/>
              <a:t> </a:t>
            </a:r>
            <a:r>
              <a:rPr lang="en-AU" sz="2800" dirty="0" err="1"/>
              <a:t>bieden</a:t>
            </a:r>
            <a:r>
              <a:rPr lang="en-AU" sz="2800" dirty="0"/>
              <a:t> </a:t>
            </a:r>
            <a:r>
              <a:rPr lang="en-AU" sz="2800" dirty="0" err="1"/>
              <a:t>kansen</a:t>
            </a:r>
            <a:r>
              <a:rPr lang="en-AU" sz="2800" dirty="0"/>
              <a:t> en </a:t>
            </a:r>
            <a:r>
              <a:rPr lang="en-AU" sz="2800" dirty="0" err="1"/>
              <a:t>risico’s</a:t>
            </a:r>
            <a:endParaRPr lang="en-A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Extractieve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industrieën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meest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betrokken</a:t>
            </a:r>
            <a:endParaRPr lang="en-AU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Statelijke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actoren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meest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voorkomende</a:t>
            </a:r>
            <a:r>
              <a:rPr lang="en-AU" sz="2800" dirty="0">
                <a:solidFill>
                  <a:schemeClr val="bg1"/>
                </a:solidFill>
              </a:rPr>
              <a:t> partner in crime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200" dirty="0">
                <a:solidFill>
                  <a:schemeClr val="bg1"/>
                </a:solidFill>
              </a:rPr>
              <a:t>Financiering van </a:t>
            </a:r>
            <a:r>
              <a:rPr lang="en-AU" sz="2200" dirty="0" err="1">
                <a:solidFill>
                  <a:schemeClr val="bg1"/>
                </a:solidFill>
              </a:rPr>
              <a:t>niet-statelijke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actoren</a:t>
            </a:r>
            <a:r>
              <a:rPr lang="en-AU" sz="2200" dirty="0">
                <a:solidFill>
                  <a:schemeClr val="bg1"/>
                </a:solidFill>
              </a:rPr>
              <a:t>: </a:t>
            </a:r>
            <a:r>
              <a:rPr lang="en-AU" sz="2200" dirty="0" err="1">
                <a:solidFill>
                  <a:schemeClr val="bg1"/>
                </a:solidFill>
              </a:rPr>
              <a:t>afpersing</a:t>
            </a:r>
            <a:r>
              <a:rPr lang="en-AU" sz="2200" dirty="0">
                <a:solidFill>
                  <a:schemeClr val="bg1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Sector </a:t>
            </a:r>
            <a:r>
              <a:rPr lang="en-AU" sz="2800" dirty="0" err="1">
                <a:solidFill>
                  <a:schemeClr val="bg1"/>
                </a:solidFill>
              </a:rPr>
              <a:t>voorspelt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aard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betrokkenheid</a:t>
            </a:r>
            <a:endParaRPr lang="en-AU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 err="1">
                <a:solidFill>
                  <a:schemeClr val="bg1"/>
                </a:solidFill>
              </a:rPr>
              <a:t>Voordelen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verschillen</a:t>
            </a:r>
            <a:r>
              <a:rPr lang="en-AU" sz="2800" dirty="0">
                <a:solidFill>
                  <a:schemeClr val="bg1"/>
                </a:solidFill>
              </a:rPr>
              <a:t> per sector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Operatie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voor</a:t>
            </a:r>
            <a:r>
              <a:rPr lang="en-AU" sz="2200" dirty="0">
                <a:solidFill>
                  <a:schemeClr val="bg1"/>
                </a:solidFill>
              </a:rPr>
              <a:t> extractives, </a:t>
            </a:r>
            <a:r>
              <a:rPr lang="en-AU" sz="2200" dirty="0" err="1">
                <a:solidFill>
                  <a:schemeClr val="bg1"/>
                </a:solidFill>
              </a:rPr>
              <a:t>marktpositie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voor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maakindustrie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repressie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voor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voeding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 err="1">
                <a:solidFill>
                  <a:schemeClr val="bg1"/>
                </a:solidFill>
              </a:rPr>
              <a:t>Opbrengsten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verschillen</a:t>
            </a:r>
            <a:r>
              <a:rPr lang="en-AU" sz="2800" dirty="0">
                <a:solidFill>
                  <a:schemeClr val="bg1"/>
                </a:solidFill>
              </a:rPr>
              <a:t> per partner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Samenwerking</a:t>
            </a:r>
            <a:r>
              <a:rPr lang="en-AU" sz="2200" dirty="0">
                <a:solidFill>
                  <a:schemeClr val="bg1"/>
                </a:solidFill>
              </a:rPr>
              <a:t> met </a:t>
            </a:r>
            <a:r>
              <a:rPr lang="en-AU" sz="2200" dirty="0" err="1">
                <a:solidFill>
                  <a:schemeClr val="bg1"/>
                </a:solidFill>
              </a:rPr>
              <a:t>staat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verbetert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marktpositie</a:t>
            </a:r>
            <a:endParaRPr lang="en-AU" sz="22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Publiek</a:t>
            </a:r>
            <a:r>
              <a:rPr lang="en-AU" sz="2200" dirty="0">
                <a:solidFill>
                  <a:schemeClr val="bg1"/>
                </a:solidFill>
              </a:rPr>
              <a:t>-private </a:t>
            </a:r>
            <a:r>
              <a:rPr lang="en-AU" sz="2200" dirty="0" err="1">
                <a:solidFill>
                  <a:schemeClr val="bg1"/>
                </a:solidFill>
              </a:rPr>
              <a:t>samenwerkingsverbanden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faciliteren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operaties</a:t>
            </a:r>
            <a:endParaRPr lang="en-AU" sz="2200" dirty="0">
              <a:solidFill>
                <a:schemeClr val="bg1"/>
              </a:solidFill>
            </a:endParaRP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153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9AEED76-3BEC-0FE6-A9B2-B57E29F0D2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217" b="102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FCD5B2-9C9E-9671-1844-082B7D25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49" y="450850"/>
            <a:ext cx="2978151" cy="877672"/>
          </a:xfrm>
        </p:spPr>
        <p:txBody>
          <a:bodyPr/>
          <a:lstStyle/>
          <a:p>
            <a:r>
              <a:rPr lang="en-US" dirty="0"/>
              <a:t>VOC </a:t>
            </a:r>
            <a:r>
              <a:rPr lang="en-US" dirty="0" err="1"/>
              <a:t>mentaliteit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A101A-7E90-17C7-D150-FC9DAA0529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957888"/>
            <a:ext cx="784225" cy="900112"/>
          </a:xfrm>
        </p:spPr>
        <p:txBody>
          <a:bodyPr/>
          <a:lstStyle/>
          <a:p>
            <a:fld id="{DB4586FD-1DEA-4A09-BDF9-77BD9FE824B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23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9B5F-33C4-BD80-8C46-1BD0B748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451166"/>
            <a:ext cx="2420366" cy="782467"/>
          </a:xfrm>
        </p:spPr>
        <p:txBody>
          <a:bodyPr>
            <a:normAutofit fontScale="90000"/>
          </a:bodyPr>
          <a:lstStyle/>
          <a:p>
            <a:br>
              <a:rPr lang="en-AU" sz="4000" dirty="0">
                <a:latin typeface="+mn-lt"/>
              </a:rPr>
            </a:br>
            <a:br>
              <a:rPr lang="en-AU" sz="4000" dirty="0">
                <a:latin typeface="+mn-lt"/>
              </a:rPr>
            </a:br>
            <a:br>
              <a:rPr lang="en-AU" sz="4000" dirty="0">
                <a:latin typeface="+mn-lt"/>
              </a:rPr>
            </a:br>
            <a:r>
              <a:rPr lang="en-AU" sz="4000" dirty="0">
                <a:latin typeface="DINPro-Medium"/>
              </a:rPr>
              <a:t> </a:t>
            </a:r>
            <a:r>
              <a:rPr lang="en-AU" sz="2800" dirty="0" err="1">
                <a:latin typeface="DINPro-Medium"/>
              </a:rPr>
              <a:t>Dit</a:t>
            </a:r>
            <a:r>
              <a:rPr lang="en-AU" sz="2800" dirty="0">
                <a:latin typeface="DINPro-Medium"/>
              </a:rPr>
              <a:t> </a:t>
            </a:r>
            <a:r>
              <a:rPr lang="en-AU" sz="2800" dirty="0" err="1">
                <a:latin typeface="DINPro-Medium"/>
              </a:rPr>
              <a:t>onderzoek</a:t>
            </a:r>
            <a:br>
              <a:rPr lang="en-AU" sz="4000" dirty="0">
                <a:latin typeface="+mn-lt"/>
              </a:rPr>
            </a:br>
            <a:br>
              <a:rPr lang="en-AU" sz="4000" dirty="0">
                <a:latin typeface="+mn-lt"/>
              </a:rPr>
            </a:br>
            <a:br>
              <a:rPr lang="en-AU" sz="4000" dirty="0">
                <a:latin typeface="+mn-lt"/>
              </a:rPr>
            </a:br>
            <a:endParaRPr lang="en-AU" sz="4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D933-622E-892D-3898-EE857DAEC6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685925"/>
            <a:ext cx="10118980" cy="42735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 </a:t>
            </a:r>
            <a:r>
              <a:rPr lang="en-AU" sz="2800" dirty="0" err="1"/>
              <a:t>Bedrijven</a:t>
            </a:r>
            <a:r>
              <a:rPr lang="en-AU" sz="2800" dirty="0"/>
              <a:t> </a:t>
            </a:r>
            <a:r>
              <a:rPr lang="en-AU" sz="2800" dirty="0" err="1"/>
              <a:t>beschuldigd</a:t>
            </a:r>
            <a:r>
              <a:rPr lang="en-AU" sz="2800" dirty="0"/>
              <a:t> van </a:t>
            </a:r>
            <a:r>
              <a:rPr lang="en-AU" sz="2800" dirty="0" err="1"/>
              <a:t>betrokkenheid</a:t>
            </a:r>
            <a:r>
              <a:rPr lang="en-AU" sz="2800" dirty="0"/>
              <a:t> </a:t>
            </a:r>
            <a:r>
              <a:rPr lang="en-AU" sz="2800" dirty="0" err="1"/>
              <a:t>internationale</a:t>
            </a:r>
            <a:r>
              <a:rPr lang="en-AU" sz="2800" dirty="0"/>
              <a:t> </a:t>
            </a:r>
            <a:r>
              <a:rPr lang="en-AU" sz="2800" dirty="0" err="1"/>
              <a:t>misdrijven</a:t>
            </a:r>
            <a:endParaRPr lang="en-A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 </a:t>
            </a:r>
            <a:r>
              <a:rPr lang="en-AU" sz="2800" dirty="0" err="1"/>
              <a:t>Statuut</a:t>
            </a:r>
            <a:r>
              <a:rPr lang="en-AU" sz="2800" dirty="0"/>
              <a:t> Rome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>
                <a:solidFill>
                  <a:schemeClr val="bg1"/>
                </a:solidFill>
              </a:rPr>
              <a:t>Genocide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Misdrijven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tegen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menselijkheid</a:t>
            </a:r>
            <a:endParaRPr lang="en-AU" sz="22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Oorlogsmisdrijven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 Database &gt;200, nu analyse 157 </a:t>
            </a:r>
            <a:r>
              <a:rPr lang="en-AU" sz="2800" dirty="0" err="1"/>
              <a:t>gevallen</a:t>
            </a:r>
            <a:endParaRPr lang="en-A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 Analyse </a:t>
            </a:r>
            <a:r>
              <a:rPr lang="en-AU" sz="2800" dirty="0" err="1"/>
              <a:t>misdrijven</a:t>
            </a:r>
            <a:r>
              <a:rPr lang="en-AU" sz="2800" dirty="0"/>
              <a:t>, </a:t>
            </a:r>
            <a:r>
              <a:rPr lang="en-AU" sz="2800" dirty="0" err="1"/>
              <a:t>bedrijven</a:t>
            </a:r>
            <a:r>
              <a:rPr lang="en-AU" sz="2800" dirty="0"/>
              <a:t>, </a:t>
            </a:r>
            <a:r>
              <a:rPr lang="en-AU" sz="2800" dirty="0" err="1"/>
              <a:t>betrokkenheid</a:t>
            </a:r>
            <a:endParaRPr lang="en-AU" sz="2800" dirty="0"/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016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C0E997-C2CC-9C45-AE3D-C07DC25D0F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851" y="1680793"/>
            <a:ext cx="11299824" cy="1723386"/>
          </a:xfrm>
        </p:spPr>
        <p:txBody>
          <a:bodyPr/>
          <a:lstStyle/>
          <a:p>
            <a:r>
              <a:rPr lang="en-GB" dirty="0"/>
              <a:t>Dank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aandacht</a:t>
            </a:r>
            <a:r>
              <a:rPr lang="en-GB" dirty="0"/>
              <a:t>!</a:t>
            </a:r>
          </a:p>
          <a:p>
            <a:pPr lvl="1"/>
            <a:r>
              <a:rPr lang="en-GB" dirty="0" err="1"/>
              <a:t>Graag</a:t>
            </a:r>
            <a:r>
              <a:rPr lang="en-GB" dirty="0"/>
              <a:t> </a:t>
            </a:r>
            <a:r>
              <a:rPr lang="en-GB" dirty="0" err="1"/>
              <a:t>beantwoord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vragen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A84624-1F37-492D-8E27-339722692A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Criminologie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A6FEC08-54F3-C94A-B148-022C58EC0076}"/>
              </a:ext>
            </a:extLst>
          </p:cNvPr>
          <p:cNvSpPr txBox="1"/>
          <p:nvPr/>
        </p:nvSpPr>
        <p:spPr>
          <a:xfrm>
            <a:off x="220006" y="948776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en-GB" sz="2400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4305735" cy="782467"/>
          </a:xfrm>
        </p:spPr>
        <p:txBody>
          <a:bodyPr wrap="none" anchor="ctr">
            <a:normAutofit/>
          </a:bodyPr>
          <a:lstStyle/>
          <a:p>
            <a:r>
              <a:rPr lang="de-DE" dirty="0"/>
              <a:t>Start </a:t>
            </a:r>
            <a:r>
              <a:rPr lang="de-DE" dirty="0" err="1"/>
              <a:t>betrokkenheid</a:t>
            </a:r>
            <a:r>
              <a:rPr lang="de-DE" dirty="0"/>
              <a:t> 1930-2010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EA58FDBE-D419-BF02-91A4-CB8A7E996E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67379364"/>
              </p:ext>
            </p:extLst>
          </p:nvPr>
        </p:nvGraphicFramePr>
        <p:xfrm>
          <a:off x="1684338" y="1684338"/>
          <a:ext cx="10056813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360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0F7FA-3307-8AF1-D815-42C20F9662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AU" sz="27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700" dirty="0"/>
              <a:t> 1930s – 1940s: WWII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700" dirty="0"/>
              <a:t> 1960s : Apartheid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700" dirty="0"/>
              <a:t> 1970s: Zuid-Amerika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700" dirty="0"/>
              <a:t> 1980s: (</a:t>
            </a:r>
            <a:r>
              <a:rPr lang="en-AU" sz="2700" dirty="0" err="1"/>
              <a:t>Irak</a:t>
            </a:r>
            <a:r>
              <a:rPr lang="en-AU" sz="2700" dirty="0"/>
              <a:t>, PNG, Zuid Afrika)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700" dirty="0"/>
              <a:t> 1990s: Afrika, Zuid-Oost </a:t>
            </a:r>
            <a:r>
              <a:rPr lang="en-AU" sz="2700" dirty="0" err="1"/>
              <a:t>Azië</a:t>
            </a:r>
            <a:r>
              <a:rPr lang="en-AU" sz="2700" dirty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700" dirty="0"/>
              <a:t> 2000s: </a:t>
            </a:r>
            <a:r>
              <a:rPr lang="en-AU" sz="2700" dirty="0" err="1"/>
              <a:t>Afrikaanse</a:t>
            </a:r>
            <a:r>
              <a:rPr lang="en-AU" sz="2700" dirty="0"/>
              <a:t> </a:t>
            </a:r>
            <a:r>
              <a:rPr lang="en-AU" sz="2700" dirty="0" err="1"/>
              <a:t>wereldoorlog</a:t>
            </a:r>
            <a:endParaRPr lang="en-AU" sz="27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700" dirty="0"/>
              <a:t> 2010s: </a:t>
            </a:r>
            <a:r>
              <a:rPr lang="en-AU" sz="2700" dirty="0" err="1"/>
              <a:t>Arabische</a:t>
            </a:r>
            <a:r>
              <a:rPr lang="en-AU" sz="2700" dirty="0"/>
              <a:t> </a:t>
            </a:r>
            <a:r>
              <a:rPr lang="en-AU" sz="2700" dirty="0" err="1"/>
              <a:t>lente</a:t>
            </a:r>
            <a:r>
              <a:rPr lang="en-AU" sz="2700" dirty="0"/>
              <a:t>            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0632867-FD9D-837F-0905-34B3AD18152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r="25044" b="1"/>
          <a:stretch/>
        </p:blipFill>
        <p:spPr>
          <a:xfrm>
            <a:off x="6323013" y="1685925"/>
            <a:ext cx="5421312" cy="4719638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1857" y="455857"/>
            <a:ext cx="2902743" cy="784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Betrokkenheid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1930-2020</a:t>
            </a:r>
          </a:p>
        </p:txBody>
      </p:sp>
    </p:spTree>
    <p:extLst>
      <p:ext uri="{BB962C8B-B14F-4D97-AF65-F5344CB8AC3E}">
        <p14:creationId xmlns:p14="http://schemas.microsoft.com/office/powerpoint/2010/main" val="130783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1CD2-6C3F-4688-BD96-EF8110A0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Typen</a:t>
            </a:r>
            <a:r>
              <a:rPr lang="en-GB" dirty="0"/>
              <a:t> </a:t>
            </a:r>
            <a:r>
              <a:rPr lang="en-GB" dirty="0" err="1"/>
              <a:t>misdrijven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FA23B-DC76-4B3B-A05D-AB3ADEFDFA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C1E0B-154D-844F-9C3C-CB8827A7EAB0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DINPro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DINPro" pitchFamily="2" charset="0"/>
                <a:ea typeface="+mn-ea"/>
                <a:cs typeface="+mn-cs"/>
              </a:rPr>
              <a:t> 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DINPro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811B6-CF3F-D545-9D4D-27CE094C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27" y="1860535"/>
            <a:ext cx="7830461" cy="31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5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1622394" cy="782467"/>
          </a:xfrm>
        </p:spPr>
        <p:txBody>
          <a:bodyPr wrap="none" anchor="ctr">
            <a:normAutofit/>
          </a:bodyPr>
          <a:lstStyle/>
          <a:p>
            <a:r>
              <a:rPr lang="de-DE" dirty="0" err="1"/>
              <a:t>Sectoren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8032F-9E05-587F-A2EB-A5750A3BB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366" y="1684373"/>
            <a:ext cx="10058373" cy="42736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 err="1">
                <a:solidFill>
                  <a:schemeClr val="bg1"/>
                </a:solidFill>
              </a:rPr>
              <a:t>Extractieve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err="1">
                <a:solidFill>
                  <a:schemeClr val="bg1"/>
                </a:solidFill>
              </a:rPr>
              <a:t>industrieën</a:t>
            </a:r>
            <a:r>
              <a:rPr lang="en-AU" dirty="0">
                <a:solidFill>
                  <a:schemeClr val="bg1"/>
                </a:solidFill>
              </a:rPr>
              <a:t>	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 err="1">
                <a:solidFill>
                  <a:schemeClr val="bg1"/>
                </a:solidFill>
              </a:rPr>
              <a:t>Fossiele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err="1">
                <a:solidFill>
                  <a:schemeClr val="bg1"/>
                </a:solidFill>
              </a:rPr>
              <a:t>energie</a:t>
            </a:r>
            <a:r>
              <a:rPr lang="en-AU" dirty="0">
                <a:solidFill>
                  <a:schemeClr val="bg1"/>
                </a:solidFill>
              </a:rPr>
              <a:t>, </a:t>
            </a:r>
            <a:r>
              <a:rPr lang="en-AU" dirty="0" err="1">
                <a:solidFill>
                  <a:schemeClr val="bg1"/>
                </a:solidFill>
              </a:rPr>
              <a:t>metalen</a:t>
            </a:r>
            <a:r>
              <a:rPr lang="en-AU" dirty="0">
                <a:solidFill>
                  <a:schemeClr val="bg1"/>
                </a:solidFill>
              </a:rPr>
              <a:t>, </a:t>
            </a:r>
            <a:r>
              <a:rPr lang="en-AU" dirty="0" err="1">
                <a:solidFill>
                  <a:schemeClr val="bg1"/>
                </a:solidFill>
              </a:rPr>
              <a:t>mineralen</a:t>
            </a:r>
            <a:r>
              <a:rPr lang="en-AU" dirty="0">
                <a:solidFill>
                  <a:schemeClr val="bg1"/>
                </a:solidFill>
              </a:rPr>
              <a:t>, </a:t>
            </a:r>
            <a:r>
              <a:rPr lang="en-AU" dirty="0" err="1">
                <a:solidFill>
                  <a:schemeClr val="bg1"/>
                </a:solidFill>
              </a:rPr>
              <a:t>edelstenen</a:t>
            </a:r>
            <a:r>
              <a:rPr lang="en-AU" dirty="0">
                <a:solidFill>
                  <a:schemeClr val="bg1"/>
                </a:solidFill>
              </a:rPr>
              <a:t>, </a:t>
            </a:r>
            <a:r>
              <a:rPr lang="en-AU" dirty="0" err="1">
                <a:solidFill>
                  <a:schemeClr val="bg1"/>
                </a:solidFill>
              </a:rPr>
              <a:t>houtkap</a:t>
            </a:r>
            <a:endParaRPr lang="en-AU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 err="1">
                <a:solidFill>
                  <a:schemeClr val="bg1"/>
                </a:solidFill>
              </a:rPr>
              <a:t>Maakindustrieën</a:t>
            </a:r>
            <a:endParaRPr lang="en-AU" dirty="0">
              <a:solidFill>
                <a:schemeClr val="bg1"/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 err="1">
                <a:solidFill>
                  <a:schemeClr val="bg1"/>
                </a:solidFill>
              </a:rPr>
              <a:t>Zware</a:t>
            </a:r>
            <a:r>
              <a:rPr lang="en-AU" dirty="0">
                <a:solidFill>
                  <a:schemeClr val="bg1"/>
                </a:solidFill>
              </a:rPr>
              <a:t> en </a:t>
            </a:r>
            <a:r>
              <a:rPr lang="en-AU" dirty="0" err="1">
                <a:solidFill>
                  <a:schemeClr val="bg1"/>
                </a:solidFill>
              </a:rPr>
              <a:t>lichte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err="1">
                <a:solidFill>
                  <a:schemeClr val="bg1"/>
                </a:solidFill>
              </a:rPr>
              <a:t>industrie</a:t>
            </a:r>
            <a:endParaRPr lang="en-AU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bg1"/>
                </a:solidFill>
              </a:rPr>
              <a:t>Conflict-</a:t>
            </a:r>
            <a:r>
              <a:rPr lang="en-AU" dirty="0" err="1">
                <a:solidFill>
                  <a:schemeClr val="bg1"/>
                </a:solidFill>
              </a:rPr>
              <a:t>gerelateerde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err="1">
                <a:solidFill>
                  <a:schemeClr val="bg1"/>
                </a:solidFill>
              </a:rPr>
              <a:t>sectoren</a:t>
            </a:r>
            <a:endParaRPr lang="en-AU" dirty="0">
              <a:solidFill>
                <a:schemeClr val="bg1"/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bg1"/>
                </a:solidFill>
              </a:rPr>
              <a:t>Financials, IT, private military security, infrastructure utilities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bg1"/>
                </a:solidFill>
              </a:rPr>
              <a:t>Retail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 err="1">
                <a:solidFill>
                  <a:schemeClr val="bg1"/>
                </a:solidFill>
              </a:rPr>
              <a:t>Voedingsindustrie</a:t>
            </a:r>
            <a:r>
              <a:rPr lang="en-AU" dirty="0">
                <a:solidFill>
                  <a:schemeClr val="bg1"/>
                </a:solidFill>
              </a:rPr>
              <a:t>, retail </a:t>
            </a:r>
            <a:r>
              <a:rPr lang="en-AU" dirty="0" err="1">
                <a:solidFill>
                  <a:schemeClr val="bg1"/>
                </a:solidFill>
              </a:rPr>
              <a:t>consumentengoederen</a:t>
            </a:r>
            <a:endParaRPr lang="en-AU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dirty="0" err="1">
                <a:solidFill>
                  <a:schemeClr val="bg1"/>
                </a:solidFill>
              </a:rPr>
              <a:t>Andere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err="1">
                <a:solidFill>
                  <a:schemeClr val="bg1"/>
                </a:solidFill>
              </a:rPr>
              <a:t>sectoren</a:t>
            </a:r>
            <a:r>
              <a:rPr lang="en-AU" dirty="0">
                <a:solidFill>
                  <a:schemeClr val="bg1"/>
                </a:solidFill>
              </a:rPr>
              <a:t> &amp; multiple industry activities </a:t>
            </a:r>
          </a:p>
          <a:p>
            <a:pPr>
              <a:spcAft>
                <a:spcPts val="600"/>
              </a:spcAft>
            </a:pPr>
            <a:endParaRPr lang="en-AU" dirty="0"/>
          </a:p>
          <a:p>
            <a:pPr>
              <a:spcAft>
                <a:spcPts val="600"/>
              </a:spcAft>
            </a:pPr>
            <a:endParaRPr lang="en-AU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AE223A7-B410-42C9-E723-F44BC17F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0849" y="5958000"/>
            <a:ext cx="784225" cy="90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B4586FD-1DEA-4A09-BDF9-77BD9FE824BD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6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1692347" cy="782467"/>
          </a:xfrm>
        </p:spPr>
        <p:txBody>
          <a:bodyPr>
            <a:normAutofit/>
          </a:bodyPr>
          <a:lstStyle/>
          <a:p>
            <a:r>
              <a:rPr lang="de-DE" dirty="0" err="1">
                <a:latin typeface="DINPro-Medium"/>
              </a:rPr>
              <a:t>Sectoren</a:t>
            </a:r>
            <a:endParaRPr lang="de-DE" dirty="0">
              <a:latin typeface="DINPro-Medium"/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E75D9868-6B79-02AD-F722-4B17C610042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735960"/>
              </p:ext>
            </p:extLst>
          </p:nvPr>
        </p:nvGraphicFramePr>
        <p:xfrm>
          <a:off x="1573873" y="1863726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250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451166"/>
            <a:ext cx="2735970" cy="782467"/>
          </a:xfrm>
        </p:spPr>
        <p:txBody>
          <a:bodyPr>
            <a:normAutofit/>
          </a:bodyPr>
          <a:lstStyle/>
          <a:p>
            <a:r>
              <a:rPr lang="de-DE" dirty="0">
                <a:latin typeface="DINPro-Medium"/>
              </a:rPr>
              <a:t>Partners in </a:t>
            </a:r>
            <a:r>
              <a:rPr lang="de-DE" dirty="0" err="1">
                <a:latin typeface="DINPro-Medium"/>
              </a:rPr>
              <a:t>crime</a:t>
            </a:r>
            <a:endParaRPr lang="de-DE" dirty="0">
              <a:latin typeface="DINPro-Medium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8032F-9E05-587F-A2EB-A5750A3BB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800" dirty="0" err="1">
                <a:solidFill>
                  <a:schemeClr val="bg1"/>
                </a:solidFill>
              </a:rPr>
              <a:t>Statelijke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actoren</a:t>
            </a:r>
            <a:endParaRPr lang="en-AU" sz="28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>
                <a:solidFill>
                  <a:schemeClr val="bg1"/>
                </a:solidFill>
              </a:rPr>
              <a:t>Leger, </a:t>
            </a:r>
            <a:r>
              <a:rPr lang="en-AU" sz="2200" dirty="0" err="1">
                <a:solidFill>
                  <a:schemeClr val="bg1"/>
                </a:solidFill>
              </a:rPr>
              <a:t>politie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veiligheidsdiensten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Niet-</a:t>
            </a:r>
            <a:r>
              <a:rPr lang="en-AU" sz="2800" dirty="0" err="1">
                <a:solidFill>
                  <a:schemeClr val="bg1"/>
                </a:solidFill>
              </a:rPr>
              <a:t>statelijke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actoren</a:t>
            </a:r>
            <a:endParaRPr lang="en-AU" sz="28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Rebellenbewegingen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milities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terroristische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groepen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 err="1">
                <a:solidFill>
                  <a:schemeClr val="bg1"/>
                </a:solidFill>
              </a:rPr>
              <a:t>Zakelijke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dirty="0" err="1">
                <a:solidFill>
                  <a:schemeClr val="bg1"/>
                </a:solidFill>
              </a:rPr>
              <a:t>actoren</a:t>
            </a:r>
            <a:endParaRPr lang="en-AU" sz="28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 err="1">
                <a:solidFill>
                  <a:schemeClr val="bg1"/>
                </a:solidFill>
              </a:rPr>
              <a:t>Andere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bedrijven</a:t>
            </a:r>
            <a:r>
              <a:rPr lang="en-AU" sz="2200" dirty="0">
                <a:solidFill>
                  <a:schemeClr val="bg1"/>
                </a:solidFill>
              </a:rPr>
              <a:t>, </a:t>
            </a:r>
            <a:r>
              <a:rPr lang="en-AU" sz="2200" dirty="0" err="1">
                <a:solidFill>
                  <a:schemeClr val="bg1"/>
                </a:solidFill>
              </a:rPr>
              <a:t>inclusief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staatsbedrijven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 err="1">
                <a:solidFill>
                  <a:schemeClr val="bg1"/>
                </a:solidFill>
              </a:rPr>
              <a:t>Publiek</a:t>
            </a:r>
            <a:r>
              <a:rPr lang="en-AU" sz="2800" dirty="0">
                <a:solidFill>
                  <a:schemeClr val="bg1"/>
                </a:solidFill>
              </a:rPr>
              <a:t>-private </a:t>
            </a:r>
            <a:r>
              <a:rPr lang="en-AU" sz="2800" dirty="0" err="1">
                <a:solidFill>
                  <a:schemeClr val="bg1"/>
                </a:solidFill>
              </a:rPr>
              <a:t>actoren</a:t>
            </a:r>
            <a:endParaRPr lang="en-AU" sz="28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2200" dirty="0">
                <a:solidFill>
                  <a:schemeClr val="bg1"/>
                </a:solidFill>
              </a:rPr>
              <a:t>Consortia, joint ventures, </a:t>
            </a:r>
            <a:r>
              <a:rPr lang="en-AU" sz="2200" dirty="0" err="1">
                <a:solidFill>
                  <a:schemeClr val="bg1"/>
                </a:solidFill>
              </a:rPr>
              <a:t>gezamenlijke</a:t>
            </a:r>
            <a:r>
              <a:rPr lang="en-AU" sz="2200" dirty="0">
                <a:solidFill>
                  <a:schemeClr val="bg1"/>
                </a:solidFill>
              </a:rPr>
              <a:t> </a:t>
            </a:r>
            <a:r>
              <a:rPr lang="en-AU" sz="2200" dirty="0" err="1">
                <a:solidFill>
                  <a:schemeClr val="bg1"/>
                </a:solidFill>
              </a:rPr>
              <a:t>dochters</a:t>
            </a:r>
            <a:endParaRPr lang="en-AU" sz="2200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accent2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719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F8E2F-2750-F1E9-D011-3458B81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451166"/>
            <a:ext cx="2808398" cy="782467"/>
          </a:xfrm>
        </p:spPr>
        <p:txBody>
          <a:bodyPr wrap="none" anchor="ctr">
            <a:normAutofit/>
          </a:bodyPr>
          <a:lstStyle/>
          <a:p>
            <a:r>
              <a:rPr lang="de-DE" dirty="0"/>
              <a:t>Partners in </a:t>
            </a:r>
            <a:r>
              <a:rPr lang="de-DE" dirty="0" err="1"/>
              <a:t>crime</a:t>
            </a:r>
            <a:r>
              <a:rPr lang="de-DE" dirty="0"/>
              <a:t>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2561AD7-8AA5-A206-745C-7876BBC91C5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2183483"/>
              </p:ext>
            </p:extLst>
          </p:nvPr>
        </p:nvGraphicFramePr>
        <p:xfrm>
          <a:off x="1684338" y="1684338"/>
          <a:ext cx="10056813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6314545"/>
      </p:ext>
    </p:extLst>
  </p:cSld>
  <p:clrMapOvr>
    <a:masterClrMapping/>
  </p:clrMapOvr>
</p:sld>
</file>

<file path=ppt/theme/theme1.xml><?xml version="1.0" encoding="utf-8"?>
<a:theme xmlns:a="http://schemas.openxmlformats.org/drawingml/2006/main" name="VU layout">
  <a:themeElements>
    <a:clrScheme name="VU colors">
      <a:dk1>
        <a:srgbClr val="000000"/>
      </a:dk1>
      <a:lt1>
        <a:srgbClr val="0089CF"/>
      </a:lt1>
      <a:dk2>
        <a:srgbClr val="0089CF"/>
      </a:dk2>
      <a:lt2>
        <a:srgbClr val="FFFFFF"/>
      </a:lt2>
      <a:accent1>
        <a:srgbClr val="0089CF"/>
      </a:accent1>
      <a:accent2>
        <a:srgbClr val="4FAF48"/>
      </a:accent2>
      <a:accent3>
        <a:srgbClr val="E8692D"/>
      </a:accent3>
      <a:accent4>
        <a:srgbClr val="8E4DA4"/>
      </a:accent4>
      <a:accent5>
        <a:srgbClr val="F3BA30"/>
      </a:accent5>
      <a:accent6>
        <a:srgbClr val="6666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effectLst>
          <a:outerShdw blurRad="254000" dist="127000" dir="2700000" algn="ctr" rotWithShape="0">
            <a:schemeClr val="tx1">
              <a:alpha val="5000"/>
            </a:schemeClr>
          </a:outerShdw>
        </a:effectLst>
      </a:spPr>
      <a:bodyPr wrap="square" lIns="360000" tIns="360000" rIns="360000" bIns="360000" rtlCol="0">
        <a:noAutofit/>
      </a:bodyPr>
      <a:lstStyle>
        <a:defPPr algn="l">
          <a:defRPr sz="2400" dirty="0">
            <a:solidFill>
              <a:srgbClr val="005CA9"/>
            </a:solidFill>
          </a:defRPr>
        </a:defPPr>
      </a:lstStyle>
    </a:txDef>
  </a:objectDefaults>
  <a:extraClrSchemeLst/>
  <a:custClrLst>
    <a:custClr name="VU blue">
      <a:srgbClr val="0077B3"/>
    </a:custClr>
    <a:custClr name="Orange-red">
      <a:srgbClr val="CC4100"/>
    </a:custClr>
    <a:custClr name="Green">
      <a:srgbClr val="008053"/>
    </a:custClr>
    <a:custClr name="Purple">
      <a:srgbClr val="3B2171"/>
    </a:custClr>
    <a:custClr name="Blue">
      <a:srgbClr val="66AFD4"/>
    </a:custClr>
    <a:custClr name="Chart green">
      <a:srgbClr val="66AFD4"/>
    </a:custClr>
    <a:custClr name="Chart orange">
      <a:srgbClr val="E8692D"/>
    </a:custClr>
    <a:custClr name="Chart purple">
      <a:srgbClr val="8E4DA4"/>
    </a:custClr>
    <a:custClr name="Chart yellow">
      <a:srgbClr val="F3BA30"/>
    </a:custClr>
    <a:custClr name="Chart light grey">
      <a:srgbClr val="D8D3D0"/>
    </a:custClr>
    <a:custClr name="Chart dart grey">
      <a:srgbClr val="066666"/>
    </a:custClr>
    <a:custClr name="Light blue">
      <a:srgbClr val="DFF2FD"/>
    </a:custClr>
    <a:custClr name="Light orange">
      <a:srgbClr val="FCD3B6"/>
    </a:custClr>
    <a:custClr name="Light green">
      <a:srgbClr val="EBF0C6"/>
    </a:custClr>
    <a:custClr name="Light purple">
      <a:srgbClr val="DDC6EE"/>
    </a:custClr>
    <a:custClr name="Change your world">
      <a:srgbClr val="005B9D"/>
    </a:custClr>
  </a:custClrLst>
  <a:extLst>
    <a:ext uri="{05A4C25C-085E-4340-85A3-A5531E510DB2}">
      <thm15:themeFamily xmlns:thm15="http://schemas.microsoft.com/office/thememl/2012/main" name="VU presentation CMC.potx" id="{E2BFED3F-54C6-484A-85A2-1DE22DC366C8}" vid="{CCC099C3-2A30-4352-9C56-1D476CDFAF9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 layout</Template>
  <TotalTime>281</TotalTime>
  <Words>778</Words>
  <Application>Microsoft Office PowerPoint</Application>
  <PresentationFormat>Custom</PresentationFormat>
  <Paragraphs>134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DINPro</vt:lpstr>
      <vt:lpstr>DINPro-Medium</vt:lpstr>
      <vt:lpstr>Wingdings</vt:lpstr>
      <vt:lpstr>VU layout</vt:lpstr>
      <vt:lpstr>PowerPoint Presentation</vt:lpstr>
      <vt:lpstr>    Dit onderzoek   </vt:lpstr>
      <vt:lpstr>Start betrokkenheid 1930-2010</vt:lpstr>
      <vt:lpstr>PowerPoint Presentation</vt:lpstr>
      <vt:lpstr>Typen misdrijven</vt:lpstr>
      <vt:lpstr>Sectoren</vt:lpstr>
      <vt:lpstr>Sectoren</vt:lpstr>
      <vt:lpstr>Partners in crime</vt:lpstr>
      <vt:lpstr>Partners in crime </vt:lpstr>
      <vt:lpstr>PowerPoint Presentation</vt:lpstr>
      <vt:lpstr>Wie met wie?</vt:lpstr>
      <vt:lpstr>Aard van betrokkenheid</vt:lpstr>
      <vt:lpstr>Aard van betrokkenheid</vt:lpstr>
      <vt:lpstr>Opbrengsten en voordelen</vt:lpstr>
      <vt:lpstr>Opbrengsten en voordelen</vt:lpstr>
      <vt:lpstr>Opbrengsten per sector</vt:lpstr>
      <vt:lpstr> Partners &amp; opbrengsten </vt:lpstr>
      <vt:lpstr>Eerste indrukken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 types</dc:title>
  <dc:subject/>
  <dc:creator>Microsoft Office User</dc:creator>
  <cp:keywords/>
  <dc:description/>
  <cp:lastModifiedBy>Leeuwen, B.H.A. van (BHA)</cp:lastModifiedBy>
  <cp:revision>23</cp:revision>
  <dcterms:created xsi:type="dcterms:W3CDTF">2020-05-26T13:30:24Z</dcterms:created>
  <dcterms:modified xsi:type="dcterms:W3CDTF">2023-03-18T20:29:09Z</dcterms:modified>
  <cp:category/>
</cp:coreProperties>
</file>